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9" r:id="rId19"/>
  </p:sldIdLst>
  <p:sldSz cx="18288000" cy="10287000"/>
  <p:notesSz cx="6858000" cy="9144000"/>
  <p:embeddedFontLst>
    <p:embeddedFont>
      <p:font typeface="Poppins Semi-Bold" panose="020B0604020202020204" charset="0"/>
      <p:regular r:id="rId21"/>
    </p:embeddedFont>
    <p:embeddedFont>
      <p:font typeface="Arial Black" panose="020B0A04020102020204" pitchFamily="34" charset="0"/>
      <p:bold r:id="rId22"/>
    </p:embeddedFont>
    <p:embeddedFont>
      <p:font typeface="Public Sans" panose="020B0604020202020204" charset="0"/>
      <p:regular r:id="rId23"/>
    </p:embeddedFont>
    <p:embeddedFont>
      <p:font typeface="Open Sauce Bold" panose="020B0604020202020204" charset="0"/>
      <p:regular r:id="rId24"/>
    </p:embeddedFont>
    <p:embeddedFont>
      <p:font typeface="Calibri" panose="020F0502020204030204" pitchFamily="34" charset="0"/>
      <p:regular r:id="rId25"/>
      <p:bold r:id="rId26"/>
      <p:italic r:id="rId27"/>
      <p:boldItalic r:id="rId28"/>
    </p:embeddedFont>
    <p:embeddedFont>
      <p:font typeface="Open Sauce" panose="020B0604020202020204" charset="0"/>
      <p:regular r:id="rId29"/>
    </p:embeddedFont>
    <p:embeddedFont>
      <p:font typeface="Segoe UI Emoji" panose="020B0502040204020203" pitchFamily="34" charset="0"/>
      <p:regular r:id="rId30"/>
    </p:embeddedFont>
    <p:embeddedFont>
      <p:font typeface="Poppins" panose="020B0604020202020204" charset="0"/>
      <p:regular r:id="rId31"/>
      <p:bold r:id="rId32"/>
      <p:italic r:id="rId33"/>
      <p:boldItalic r:id="rId34"/>
    </p:embeddedFont>
    <p:embeddedFont>
      <p:font typeface="Open Sauce Italics" panose="020B0604020202020204" charset="0"/>
      <p:regular r:id="rId35"/>
    </p:embeddedFont>
    <p:embeddedFont>
      <p:font typeface="Poppins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5" d="100"/>
          <a:sy n="75" d="100"/>
        </p:scale>
        <p:origin x="4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011BF-8D60-4555-9F4E-3A483AA32AFB}"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7609A-BFC7-4A35-9B0C-6C9ECAF9E2FA}" type="slidenum">
              <a:rPr lang="en-US" smtClean="0"/>
              <a:t>‹#›</a:t>
            </a:fld>
            <a:endParaRPr lang="en-US"/>
          </a:p>
        </p:txBody>
      </p:sp>
    </p:spTree>
    <p:extLst>
      <p:ext uri="{BB962C8B-B14F-4D97-AF65-F5344CB8AC3E}">
        <p14:creationId xmlns:p14="http://schemas.microsoft.com/office/powerpoint/2010/main" val="281470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7609A-BFC7-4A35-9B0C-6C9ECAF9E2FA}" type="slidenum">
              <a:rPr lang="en-US" smtClean="0"/>
              <a:t>3</a:t>
            </a:fld>
            <a:endParaRPr lang="en-US"/>
          </a:p>
        </p:txBody>
      </p:sp>
    </p:spTree>
    <p:extLst>
      <p:ext uri="{BB962C8B-B14F-4D97-AF65-F5344CB8AC3E}">
        <p14:creationId xmlns:p14="http://schemas.microsoft.com/office/powerpoint/2010/main" val="200561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7609A-BFC7-4A35-9B0C-6C9ECAF9E2FA}" type="slidenum">
              <a:rPr lang="en-US" smtClean="0"/>
              <a:t>5</a:t>
            </a:fld>
            <a:endParaRPr lang="en-US"/>
          </a:p>
        </p:txBody>
      </p:sp>
    </p:spTree>
    <p:extLst>
      <p:ext uri="{BB962C8B-B14F-4D97-AF65-F5344CB8AC3E}">
        <p14:creationId xmlns:p14="http://schemas.microsoft.com/office/powerpoint/2010/main" val="393385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27609A-BFC7-4A35-9B0C-6C9ECAF9E2FA}" type="slidenum">
              <a:rPr lang="en-US" smtClean="0"/>
              <a:t>18</a:t>
            </a:fld>
            <a:endParaRPr lang="en-US"/>
          </a:p>
        </p:txBody>
      </p:sp>
    </p:spTree>
    <p:extLst>
      <p:ext uri="{BB962C8B-B14F-4D97-AF65-F5344CB8AC3E}">
        <p14:creationId xmlns:p14="http://schemas.microsoft.com/office/powerpoint/2010/main" val="176179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23.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hyperlink" Target="https://www.comingsoon.net/movies/news/1448608-james-gunn-on-superman-costumes-they-are-mostly-all-valid-versions" TargetMode="Externa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www.theverge.com/2012/4/9/2935508/anonymous-time-100-public-poll" TargetMode="External"/><Relationship Id="rId5" Type="http://schemas.openxmlformats.org/officeDocument/2006/relationships/image" Target="../media/image27.png"/><Relationship Id="rId10" Type="http://schemas.openxmlformats.org/officeDocument/2006/relationships/hyperlink" Target="https://wallpapercave.com/wonder-woman-cartoon-wallpapers" TargetMode="External"/><Relationship Id="rId4" Type="http://schemas.openxmlformats.org/officeDocument/2006/relationships/image" Target="../media/image45.sv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pngtree.com/freebackground/study-lamp-saata-raha-saata-ini-dengan-hd-1080p_12943143.html" TargetMode="External"/><Relationship Id="rId5" Type="http://schemas.openxmlformats.org/officeDocument/2006/relationships/image" Target="../media/image19.jp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3" y="-207071"/>
            <a:ext cx="4085463"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TextBox 13"/>
          <p:cNvSpPr txBox="1"/>
          <p:nvPr/>
        </p:nvSpPr>
        <p:spPr>
          <a:xfrm>
            <a:off x="1843710" y="1515071"/>
            <a:ext cx="11010227" cy="3628429"/>
          </a:xfrm>
          <a:prstGeom prst="rect">
            <a:avLst/>
          </a:prstGeom>
        </p:spPr>
        <p:txBody>
          <a:bodyPr lIns="0" tIns="0" rIns="0" bIns="0" rtlCol="0" anchor="t">
            <a:spAutoFit/>
          </a:bodyPr>
          <a:lstStyle/>
          <a:p>
            <a:pPr marL="0" lvl="0" indent="0" algn="ctr">
              <a:lnSpc>
                <a:spcPts val="9827"/>
              </a:lnSpc>
              <a:spcBef>
                <a:spcPct val="0"/>
              </a:spcBef>
            </a:pPr>
            <a:r>
              <a:rPr lang="en-US" sz="4000" b="1" spc="35" dirty="0">
                <a:solidFill>
                  <a:srgbClr val="1C5739"/>
                </a:solidFill>
                <a:latin typeface="Poppins Semi-Bold"/>
                <a:ea typeface="Poppins Semi-Bold"/>
                <a:cs typeface="Poppins Semi-Bold"/>
                <a:sym typeface="Poppins Semi-Bold"/>
              </a:rPr>
              <a:t>Predictive Modeling and Feature Analysis for Customer Churn in Consumer-Facing Industries</a:t>
            </a:r>
          </a:p>
        </p:txBody>
      </p:sp>
      <p:graphicFrame>
        <p:nvGraphicFramePr>
          <p:cNvPr id="14" name="Google Shape;90;p13">
            <a:extLst>
              <a:ext uri="{FF2B5EF4-FFF2-40B4-BE49-F238E27FC236}">
                <a16:creationId xmlns:a16="http://schemas.microsoft.com/office/drawing/2014/main" id="{EADEDEFA-5AD2-4EB0-9CD9-10D993427E16}"/>
              </a:ext>
            </a:extLst>
          </p:cNvPr>
          <p:cNvGraphicFramePr/>
          <p:nvPr>
            <p:extLst>
              <p:ext uri="{D42A27DB-BD31-4B8C-83A1-F6EECF244321}">
                <p14:modId xmlns:p14="http://schemas.microsoft.com/office/powerpoint/2010/main" val="1570889280"/>
              </p:ext>
            </p:extLst>
          </p:nvPr>
        </p:nvGraphicFramePr>
        <p:xfrm>
          <a:off x="3273523" y="6159016"/>
          <a:ext cx="8150599" cy="2007567"/>
        </p:xfrm>
        <a:graphic>
          <a:graphicData uri="http://schemas.openxmlformats.org/drawingml/2006/table">
            <a:tbl>
              <a:tblPr>
                <a:noFill/>
              </a:tblPr>
              <a:tblGrid>
                <a:gridCol w="5644262">
                  <a:extLst>
                    <a:ext uri="{9D8B030D-6E8A-4147-A177-3AD203B41FA5}">
                      <a16:colId xmlns:a16="http://schemas.microsoft.com/office/drawing/2014/main" val="20000"/>
                    </a:ext>
                  </a:extLst>
                </a:gridCol>
                <a:gridCol w="2506337">
                  <a:extLst>
                    <a:ext uri="{9D8B030D-6E8A-4147-A177-3AD203B41FA5}">
                      <a16:colId xmlns:a16="http://schemas.microsoft.com/office/drawing/2014/main" val="20001"/>
                    </a:ext>
                  </a:extLst>
                </a:gridCol>
              </a:tblGrid>
              <a:tr h="669189">
                <a:tc>
                  <a:txBody>
                    <a:bodyPr/>
                    <a:lstStyle/>
                    <a:p>
                      <a:pPr marL="0" lvl="0" indent="0" algn="l" rtl="0">
                        <a:lnSpc>
                          <a:spcPct val="100000"/>
                        </a:lnSpc>
                        <a:spcBef>
                          <a:spcPts val="0"/>
                        </a:spcBef>
                        <a:spcAft>
                          <a:spcPts val="0"/>
                        </a:spcAft>
                        <a:buNone/>
                      </a:pPr>
                      <a:r>
                        <a:rPr lang="en-US" sz="2800" b="1" kern="1200" dirty="0">
                          <a:solidFill>
                            <a:schemeClr val="tx1"/>
                          </a:solidFill>
                          <a:effectLst/>
                          <a:latin typeface="+mn-lt"/>
                          <a:ea typeface="+mn-ea"/>
                          <a:cs typeface="+mn-cs"/>
                        </a:rPr>
                        <a:t>Md. Fahim Shakil Chowdhury </a:t>
                      </a:r>
                      <a:endParaRPr lang="en-US" sz="2400" b="1" dirty="0">
                        <a:solidFill>
                          <a:schemeClr val="tx1"/>
                        </a:solidFill>
                        <a:latin typeface="Arial Black" panose="020B0A04020102020204" pitchFamily="34" charset="0"/>
                        <a:ea typeface="Times New Roman"/>
                        <a:cs typeface="Times New Roman"/>
                        <a:sym typeface="Times New Roman"/>
                      </a:endParaRPr>
                    </a:p>
                  </a:txBody>
                  <a:tcPr marL="91425" marR="91425" marT="91425" marB="91425"/>
                </a:tc>
                <a:tc>
                  <a:txBody>
                    <a:bodyPr/>
                    <a:lstStyle/>
                    <a:p>
                      <a:pPr marL="0" lvl="0" indent="0" algn="l" rtl="0">
                        <a:lnSpc>
                          <a:spcPct val="100000"/>
                        </a:lnSpc>
                        <a:spcBef>
                          <a:spcPts val="0"/>
                        </a:spcBef>
                        <a:spcAft>
                          <a:spcPts val="0"/>
                        </a:spcAft>
                        <a:buNone/>
                      </a:pPr>
                      <a:r>
                        <a:rPr lang="en" sz="2000" dirty="0">
                          <a:solidFill>
                            <a:schemeClr val="tx1"/>
                          </a:solidFill>
                          <a:latin typeface="Arial Black" panose="020B0A04020102020204" pitchFamily="34" charset="0"/>
                          <a:ea typeface="Times New Roman"/>
                          <a:cs typeface="Times New Roman"/>
                          <a:sym typeface="Times New Roman"/>
                        </a:rPr>
                        <a:t>20210104128</a:t>
                      </a:r>
                    </a:p>
                  </a:txBody>
                  <a:tcPr marL="91425" marR="91425" marT="91425" marB="91425"/>
                </a:tc>
                <a:extLst>
                  <a:ext uri="{0D108BD9-81ED-4DB2-BD59-A6C34878D82A}">
                    <a16:rowId xmlns:a16="http://schemas.microsoft.com/office/drawing/2014/main" val="10001"/>
                  </a:ext>
                </a:extLst>
              </a:tr>
              <a:tr h="669189">
                <a:tc>
                  <a:txBody>
                    <a:bodyPr/>
                    <a:lstStyle/>
                    <a:p>
                      <a:pPr marL="0" lvl="0" indent="0" algn="l" rtl="0">
                        <a:lnSpc>
                          <a:spcPct val="100000"/>
                        </a:lnSpc>
                        <a:spcBef>
                          <a:spcPts val="0"/>
                        </a:spcBef>
                        <a:spcAft>
                          <a:spcPts val="0"/>
                        </a:spcAft>
                        <a:buNone/>
                      </a:pPr>
                      <a:r>
                        <a:rPr lang="en-US" sz="2800" b="1" kern="1200" dirty="0">
                          <a:solidFill>
                            <a:schemeClr val="tx1"/>
                          </a:solidFill>
                          <a:effectLst/>
                          <a:latin typeface="+mn-lt"/>
                          <a:ea typeface="+mn-ea"/>
                          <a:cs typeface="+mn-cs"/>
                        </a:rPr>
                        <a:t>Sanjana Akhter</a:t>
                      </a:r>
                      <a:endParaRPr sz="2800" b="1" dirty="0">
                        <a:solidFill>
                          <a:schemeClr val="tx1"/>
                        </a:solidFill>
                        <a:latin typeface="Arial Black" panose="020B0A04020102020204" pitchFamily="34" charset="0"/>
                        <a:ea typeface="Times New Roman"/>
                        <a:cs typeface="Times New Roman"/>
                        <a:sym typeface="Times New Roman"/>
                      </a:endParaRPr>
                    </a:p>
                  </a:txBody>
                  <a:tcPr marL="91425" marR="91425" marT="91425" marB="91425"/>
                </a:tc>
                <a:tc>
                  <a:txBody>
                    <a:bodyPr/>
                    <a:lstStyle/>
                    <a:p>
                      <a:pPr marL="0" lvl="0" indent="0" algn="l" rtl="0">
                        <a:lnSpc>
                          <a:spcPct val="100000"/>
                        </a:lnSpc>
                        <a:spcBef>
                          <a:spcPts val="0"/>
                        </a:spcBef>
                        <a:spcAft>
                          <a:spcPts val="0"/>
                        </a:spcAft>
                        <a:buNone/>
                      </a:pPr>
                      <a:r>
                        <a:rPr lang="en" sz="2000" dirty="0">
                          <a:solidFill>
                            <a:schemeClr val="tx1"/>
                          </a:solidFill>
                          <a:latin typeface="Arial Black" panose="020B0A04020102020204" pitchFamily="34" charset="0"/>
                          <a:ea typeface="Times New Roman"/>
                          <a:cs typeface="Times New Roman"/>
                          <a:sym typeface="Times New Roman"/>
                        </a:rPr>
                        <a:t>20210104150</a:t>
                      </a:r>
                      <a:endParaRPr sz="2000" dirty="0">
                        <a:solidFill>
                          <a:schemeClr val="tx1"/>
                        </a:solidFill>
                        <a:latin typeface="Arial Black" panose="020B0A04020102020204" pitchFamily="34" charset="0"/>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669189">
                <a:tc>
                  <a:txBody>
                    <a:bodyPr/>
                    <a:lstStyle/>
                    <a:p>
                      <a:pPr marL="0" lvl="0" indent="0" algn="l" rtl="0">
                        <a:lnSpc>
                          <a:spcPct val="100000"/>
                        </a:lnSpc>
                        <a:spcBef>
                          <a:spcPts val="0"/>
                        </a:spcBef>
                        <a:spcAft>
                          <a:spcPts val="0"/>
                        </a:spcAft>
                        <a:buNone/>
                      </a:pPr>
                      <a:r>
                        <a:rPr lang="en-US" sz="2800" b="1" kern="1200" dirty="0">
                          <a:solidFill>
                            <a:schemeClr val="tx1"/>
                          </a:solidFill>
                          <a:effectLst/>
                          <a:latin typeface="+mn-lt"/>
                          <a:ea typeface="+mn-ea"/>
                          <a:cs typeface="+mn-cs"/>
                        </a:rPr>
                        <a:t>Md. </a:t>
                      </a:r>
                      <a:r>
                        <a:rPr lang="en-US" sz="2800" b="1" kern="1200" dirty="0" err="1">
                          <a:solidFill>
                            <a:schemeClr val="tx1"/>
                          </a:solidFill>
                          <a:effectLst/>
                          <a:latin typeface="+mn-lt"/>
                          <a:ea typeface="+mn-ea"/>
                          <a:cs typeface="+mn-cs"/>
                        </a:rPr>
                        <a:t>Mostafizur</a:t>
                      </a:r>
                      <a:r>
                        <a:rPr lang="en-US" sz="2800" b="1" kern="1200" dirty="0">
                          <a:solidFill>
                            <a:schemeClr val="tx1"/>
                          </a:solidFill>
                          <a:effectLst/>
                          <a:latin typeface="+mn-lt"/>
                          <a:ea typeface="+mn-ea"/>
                          <a:cs typeface="+mn-cs"/>
                        </a:rPr>
                        <a:t> Rahman </a:t>
                      </a:r>
                      <a:r>
                        <a:rPr lang="en-US" sz="2800" b="1" kern="1200" dirty="0" err="1">
                          <a:solidFill>
                            <a:schemeClr val="tx1"/>
                          </a:solidFill>
                          <a:effectLst/>
                          <a:latin typeface="+mn-lt"/>
                          <a:ea typeface="+mn-ea"/>
                          <a:cs typeface="+mn-cs"/>
                        </a:rPr>
                        <a:t>Rafid</a:t>
                      </a:r>
                      <a:r>
                        <a:rPr lang="en-US" sz="2800" b="1" kern="1200" dirty="0">
                          <a:solidFill>
                            <a:schemeClr val="tx1"/>
                          </a:solidFill>
                          <a:effectLst/>
                          <a:latin typeface="+mn-lt"/>
                          <a:ea typeface="+mn-ea"/>
                          <a:cs typeface="+mn-cs"/>
                        </a:rPr>
                        <a:t> </a:t>
                      </a:r>
                      <a:endParaRPr sz="2400" b="1" dirty="0">
                        <a:solidFill>
                          <a:schemeClr val="tx1"/>
                        </a:solidFill>
                        <a:latin typeface="Arial Black" panose="020B0A04020102020204" pitchFamily="34" charset="0"/>
                        <a:ea typeface="Times New Roman"/>
                        <a:cs typeface="Times New Roman"/>
                        <a:sym typeface="Times New Roman"/>
                      </a:endParaRPr>
                    </a:p>
                  </a:txBody>
                  <a:tcPr marL="91425" marR="91425" marT="91425" marB="91425"/>
                </a:tc>
                <a:tc>
                  <a:txBody>
                    <a:bodyPr/>
                    <a:lstStyle/>
                    <a:p>
                      <a:pPr marL="0" lvl="0" indent="0" algn="l" rtl="0">
                        <a:lnSpc>
                          <a:spcPct val="100000"/>
                        </a:lnSpc>
                        <a:spcBef>
                          <a:spcPts val="0"/>
                        </a:spcBef>
                        <a:spcAft>
                          <a:spcPts val="0"/>
                        </a:spcAft>
                        <a:buNone/>
                      </a:pPr>
                      <a:r>
                        <a:rPr lang="en" sz="2000" dirty="0">
                          <a:solidFill>
                            <a:schemeClr val="tx1"/>
                          </a:solidFill>
                          <a:latin typeface="Arial Black" panose="020B0A04020102020204" pitchFamily="34" charset="0"/>
                          <a:ea typeface="Times New Roman"/>
                          <a:cs typeface="Times New Roman"/>
                          <a:sym typeface="Times New Roman"/>
                        </a:rPr>
                        <a:t>20210104151</a:t>
                      </a:r>
                    </a:p>
                  </a:txBody>
                  <a:tcPr marL="91425" marR="91425" marT="91425" marB="91425"/>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4FB2D56B-518E-4F6E-8951-1587B3C2C1B6}"/>
              </a:ext>
            </a:extLst>
          </p:cNvPr>
          <p:cNvSpPr txBox="1"/>
          <p:nvPr/>
        </p:nvSpPr>
        <p:spPr>
          <a:xfrm>
            <a:off x="12674104" y="9182100"/>
            <a:ext cx="2817104" cy="282129"/>
          </a:xfrm>
          <a:prstGeom prst="rect">
            <a:avLst/>
          </a:prstGeom>
        </p:spPr>
        <p:txBody>
          <a:bodyPr wrap="square" lIns="0" tIns="0" rIns="0" bIns="0" rtlCol="0" anchor="t">
            <a:spAutoFit/>
          </a:bodyPr>
          <a:lstStyle/>
          <a:p>
            <a:pPr algn="r">
              <a:lnSpc>
                <a:spcPts val="2200"/>
              </a:lnSpc>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Segoe UI Emoji" panose="020B0502040204020203" pitchFamily="34" charset="0"/>
                <a:ea typeface="Calibri" panose="020F0502020204030204" pitchFamily="34" charset="0"/>
                <a:cs typeface="Segoe UI Emoji" panose="020B0502040204020203" pitchFamily="34" charset="0"/>
              </a:rPr>
              <a:t>📅 </a:t>
            </a:r>
            <a:r>
              <a:rPr lang="en-US" sz="1800" dirty="0">
                <a:solidFill>
                  <a:schemeClr val="bg1"/>
                </a:solidFill>
                <a:effectLst/>
                <a:latin typeface="Segoe UI Emoji" panose="020B0502040204020203" pitchFamily="34" charset="0"/>
                <a:ea typeface="Calibri" panose="020F0502020204030204" pitchFamily="34" charset="0"/>
                <a:cs typeface="Segoe UI Emoji" panose="020B0502040204020203" pitchFamily="34" charset="0"/>
              </a:rPr>
              <a:t>04</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2000" spc="-92" dirty="0">
                <a:solidFill>
                  <a:srgbClr val="FFFDF8"/>
                </a:solidFill>
                <a:effectLst/>
                <a:latin typeface="Public Sans"/>
                <a:ea typeface="Calibri" panose="020F0502020204030204" pitchFamily="34" charset="0"/>
                <a:cs typeface="Arial" panose="020B0604020202020204" pitchFamily="34" charset="0"/>
                <a:sym typeface="Public Sans"/>
              </a:rPr>
              <a:t>August</a:t>
            </a:r>
            <a:r>
              <a:rPr lang="en-US" sz="2000" spc="-92" dirty="0">
                <a:solidFill>
                  <a:srgbClr val="FFFDF8"/>
                </a:solidFill>
                <a:latin typeface="Public Sans"/>
                <a:ea typeface="Public Sans"/>
                <a:cs typeface="Public Sans"/>
                <a:sym typeface="Public Sans"/>
              </a:rPr>
              <a:t> 2025</a:t>
            </a:r>
          </a:p>
        </p:txBody>
      </p:sp>
      <p:sp>
        <p:nvSpPr>
          <p:cNvPr id="16" name="Freeform 4">
            <a:extLst>
              <a:ext uri="{FF2B5EF4-FFF2-40B4-BE49-F238E27FC236}">
                <a16:creationId xmlns:a16="http://schemas.microsoft.com/office/drawing/2014/main" id="{5B93F310-0553-4E25-99F4-B9450341040E}"/>
              </a:ext>
            </a:extLst>
          </p:cNvPr>
          <p:cNvSpPr/>
          <p:nvPr/>
        </p:nvSpPr>
        <p:spPr>
          <a:xfrm>
            <a:off x="16031782" y="3057978"/>
            <a:ext cx="825015" cy="1261972"/>
          </a:xfrm>
          <a:custGeom>
            <a:avLst/>
            <a:gdLst/>
            <a:ahLst/>
            <a:cxnLst/>
            <a:rect l="l" t="t" r="r" b="b"/>
            <a:pathLst>
              <a:path w="825015" h="1261972">
                <a:moveTo>
                  <a:pt x="0" y="0"/>
                </a:moveTo>
                <a:lnTo>
                  <a:pt x="825014" y="0"/>
                </a:lnTo>
                <a:lnTo>
                  <a:pt x="825014" y="1261972"/>
                </a:lnTo>
                <a:lnTo>
                  <a:pt x="0" y="126197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7" name="Group 6">
            <a:extLst>
              <a:ext uri="{FF2B5EF4-FFF2-40B4-BE49-F238E27FC236}">
                <a16:creationId xmlns:a16="http://schemas.microsoft.com/office/drawing/2014/main" id="{D9584B01-CD18-455B-BBE0-6FA19110D1E5}"/>
              </a:ext>
            </a:extLst>
          </p:cNvPr>
          <p:cNvGrpSpPr/>
          <p:nvPr/>
        </p:nvGrpSpPr>
        <p:grpSpPr>
          <a:xfrm rot="-221797">
            <a:off x="13915789" y="2179647"/>
            <a:ext cx="4937852" cy="851437"/>
            <a:chOff x="0" y="-38100"/>
            <a:chExt cx="1923864" cy="314945"/>
          </a:xfrm>
        </p:grpSpPr>
        <p:sp>
          <p:nvSpPr>
            <p:cNvPr id="18" name="Freeform 7">
              <a:extLst>
                <a:ext uri="{FF2B5EF4-FFF2-40B4-BE49-F238E27FC236}">
                  <a16:creationId xmlns:a16="http://schemas.microsoft.com/office/drawing/2014/main" id="{44A8CB02-F82F-4F5B-831C-EE6342CFBEAF}"/>
                </a:ext>
              </a:extLst>
            </p:cNvPr>
            <p:cNvSpPr/>
            <p:nvPr/>
          </p:nvSpPr>
          <p:spPr>
            <a:xfrm>
              <a:off x="246919" y="-36715"/>
              <a:ext cx="1676945" cy="276845"/>
            </a:xfrm>
            <a:custGeom>
              <a:avLst/>
              <a:gdLst/>
              <a:ahLst/>
              <a:cxnLst/>
              <a:rect l="l" t="t" r="r" b="b"/>
              <a:pathLst>
                <a:path w="1676945" h="276845">
                  <a:moveTo>
                    <a:pt x="0" y="0"/>
                  </a:moveTo>
                  <a:lnTo>
                    <a:pt x="1676945" y="0"/>
                  </a:lnTo>
                  <a:lnTo>
                    <a:pt x="1676945" y="276845"/>
                  </a:lnTo>
                  <a:lnTo>
                    <a:pt x="0" y="276845"/>
                  </a:lnTo>
                  <a:close/>
                </a:path>
              </a:pathLst>
            </a:custGeom>
            <a:solidFill>
              <a:srgbClr val="FFFDF8"/>
            </a:solidFill>
          </p:spPr>
          <p:txBody>
            <a:bodyPr/>
            <a:lstStyle/>
            <a:p>
              <a:r>
                <a:rPr lang="en-US" sz="3200" b="1" dirty="0"/>
                <a:t>Group No: 07</a:t>
              </a:r>
            </a:p>
          </p:txBody>
        </p:sp>
        <p:sp>
          <p:nvSpPr>
            <p:cNvPr id="19" name="TextBox 8">
              <a:extLst>
                <a:ext uri="{FF2B5EF4-FFF2-40B4-BE49-F238E27FC236}">
                  <a16:creationId xmlns:a16="http://schemas.microsoft.com/office/drawing/2014/main" id="{B588CD4C-5250-41E1-A19F-39AC994DFCAB}"/>
                </a:ext>
              </a:extLst>
            </p:cNvPr>
            <p:cNvSpPr txBox="1"/>
            <p:nvPr/>
          </p:nvSpPr>
          <p:spPr>
            <a:xfrm>
              <a:off x="0" y="-38100"/>
              <a:ext cx="1676945" cy="3149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403156" y="2400300"/>
            <a:ext cx="11083591" cy="3680495"/>
          </a:xfrm>
          <a:prstGeom prst="rect">
            <a:avLst/>
          </a:prstGeom>
        </p:spPr>
        <p:txBody>
          <a:bodyPr lIns="0" tIns="0" rIns="0" bIns="0" rtlCol="0" anchor="t">
            <a:spAutoFit/>
          </a:bodyPr>
          <a:lstStyle/>
          <a:p>
            <a:pPr algn="ctr">
              <a:lnSpc>
                <a:spcPts val="14776"/>
              </a:lnSpc>
            </a:pPr>
            <a:r>
              <a:rPr lang="en-US" sz="10000" spc="1049" dirty="0">
                <a:solidFill>
                  <a:srgbClr val="FFFFFF"/>
                </a:solidFill>
                <a:latin typeface="Poppins Bold" panose="00000800000000000000" charset="0"/>
                <a:ea typeface="Poppins"/>
                <a:cs typeface="Poppins Bold" panose="00000800000000000000" charset="0"/>
                <a:sym typeface="Poppins"/>
              </a:rPr>
              <a:t>MODEL DIAGRAM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6386320" y="1677527"/>
            <a:ext cx="7011423" cy="780085"/>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Poppins"/>
                <a:ea typeface="Poppins"/>
                <a:cs typeface="Poppins"/>
                <a:sym typeface="Poppins"/>
              </a:rPr>
              <a:t>Model Diagram</a:t>
            </a:r>
          </a:p>
        </p:txBody>
      </p:sp>
      <p:sp>
        <p:nvSpPr>
          <p:cNvPr id="31" name="TextBox 31"/>
          <p:cNvSpPr txBox="1"/>
          <p:nvPr/>
        </p:nvSpPr>
        <p:spPr>
          <a:xfrm>
            <a:off x="1903977" y="7745885"/>
            <a:ext cx="4482343" cy="245901"/>
          </a:xfrm>
          <a:prstGeom prst="rect">
            <a:avLst/>
          </a:prstGeom>
        </p:spPr>
        <p:txBody>
          <a:bodyPr lIns="0" tIns="0" rIns="0" bIns="0" rtlCol="0" anchor="t">
            <a:spAutoFit/>
          </a:bodyPr>
          <a:lstStyle/>
          <a:p>
            <a:pPr algn="l">
              <a:lnSpc>
                <a:spcPts val="2055"/>
              </a:lnSpc>
              <a:spcBef>
                <a:spcPct val="0"/>
              </a:spcBef>
            </a:pPr>
            <a:r>
              <a:rPr lang="en-US" sz="1489" spc="145" dirty="0" smtClean="0">
                <a:solidFill>
                  <a:srgbClr val="231F20"/>
                </a:solidFill>
                <a:latin typeface="Open Sauce"/>
                <a:ea typeface="Open Sauce"/>
                <a:cs typeface="Open Sauce"/>
                <a:sym typeface="Open Sauce"/>
              </a:rPr>
              <a:t>.</a:t>
            </a:r>
            <a:endParaRPr lang="en-US" sz="1489" spc="145" dirty="0">
              <a:solidFill>
                <a:srgbClr val="231F20"/>
              </a:solidFill>
              <a:latin typeface="Open Sauce"/>
              <a:ea typeface="Open Sauce"/>
              <a:cs typeface="Open Sauce"/>
              <a:sym typeface="Open Sauce"/>
            </a:endParaRPr>
          </a:p>
        </p:txBody>
      </p:sp>
      <p:sp>
        <p:nvSpPr>
          <p:cNvPr id="33" name="Freeform 33"/>
          <p:cNvSpPr/>
          <p:nvPr/>
        </p:nvSpPr>
        <p:spPr>
          <a:xfrm rot="-10800000">
            <a:off x="-152400" y="-190500"/>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pic>
        <p:nvPicPr>
          <p:cNvPr id="37" name="Picture 36">
            <a:extLst>
              <a:ext uri="{FF2B5EF4-FFF2-40B4-BE49-F238E27FC236}">
                <a16:creationId xmlns:a16="http://schemas.microsoft.com/office/drawing/2014/main" id="{670D25F2-4348-4AED-848B-AC0831592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9632" y="3086100"/>
            <a:ext cx="11107700" cy="6144482"/>
          </a:xfrm>
          <a:prstGeom prst="rect">
            <a:avLst/>
          </a:prstGeom>
        </p:spPr>
      </p:pic>
      <p:sp>
        <p:nvSpPr>
          <p:cNvPr id="16" name="TextBox 26">
            <a:extLst>
              <a:ext uri="{FF2B5EF4-FFF2-40B4-BE49-F238E27FC236}">
                <a16:creationId xmlns:a16="http://schemas.microsoft.com/office/drawing/2014/main" id="{374C3829-35BD-4945-8A6D-6592C84B9B52}"/>
              </a:ext>
            </a:extLst>
          </p:cNvPr>
          <p:cNvSpPr txBox="1"/>
          <p:nvPr/>
        </p:nvSpPr>
        <p:spPr>
          <a:xfrm>
            <a:off x="17221200" y="9728783"/>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4" y="3259231"/>
            <a:ext cx="11083591" cy="1807931"/>
          </a:xfrm>
          <a:prstGeom prst="rect">
            <a:avLst/>
          </a:prstGeom>
        </p:spPr>
        <p:txBody>
          <a:bodyPr lIns="0" tIns="0" rIns="0" bIns="0" rtlCol="0" anchor="t">
            <a:spAutoFit/>
          </a:bodyPr>
          <a:lstStyle/>
          <a:p>
            <a:pPr algn="ctr">
              <a:lnSpc>
                <a:spcPts val="14776"/>
              </a:lnSpc>
            </a:pPr>
            <a:r>
              <a:rPr lang="en-US" sz="10000" spc="1049" dirty="0">
                <a:solidFill>
                  <a:srgbClr val="FFFFFF"/>
                </a:solidFill>
                <a:latin typeface="Poppins Bold" panose="00000800000000000000" charset="0"/>
                <a:ea typeface="Poppins"/>
                <a:cs typeface="Poppins Bold" panose="00000800000000000000" charset="0"/>
                <a:sym typeface="Poppins"/>
              </a:rPr>
              <a:t>GAP ANALYSIS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8" name="Freeform 8"/>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sp>
      <p:grpSp>
        <p:nvGrpSpPr>
          <p:cNvPr id="9" name="Group 9"/>
          <p:cNvGrpSpPr/>
          <p:nvPr/>
        </p:nvGrpSpPr>
        <p:grpSpPr>
          <a:xfrm>
            <a:off x="9429410" y="4743010"/>
            <a:ext cx="47625" cy="4637272"/>
            <a:chOff x="0" y="0"/>
            <a:chExt cx="12543" cy="1221339"/>
          </a:xfrm>
        </p:grpSpPr>
        <p:sp>
          <p:nvSpPr>
            <p:cNvPr id="10" name="Freeform 10"/>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1" name="TextBox 11"/>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2922890" y="873667"/>
            <a:ext cx="13295324" cy="1405385"/>
          </a:xfrm>
          <a:prstGeom prst="rect">
            <a:avLst/>
          </a:prstGeom>
        </p:spPr>
        <p:txBody>
          <a:bodyPr lIns="0" tIns="0" rIns="0" bIns="0" rtlCol="0" anchor="t">
            <a:spAutoFit/>
          </a:bodyPr>
          <a:lstStyle/>
          <a:p>
            <a:pPr marL="0" lvl="0" indent="0" algn="ctr">
              <a:lnSpc>
                <a:spcPts val="11502"/>
              </a:lnSpc>
              <a:spcBef>
                <a:spcPct val="0"/>
              </a:spcBef>
            </a:pPr>
            <a:r>
              <a:rPr lang="en-US" sz="8335" b="1" spc="816" dirty="0">
                <a:solidFill>
                  <a:srgbClr val="FFFFFF"/>
                </a:solidFill>
                <a:latin typeface="Poppins Bold"/>
                <a:ea typeface="Poppins Bold"/>
                <a:cs typeface="Poppins Bold"/>
                <a:sym typeface="Poppins Bold"/>
              </a:rPr>
              <a:t>GAP ANALYSIS</a:t>
            </a:r>
          </a:p>
        </p:txBody>
      </p:sp>
      <p:sp>
        <p:nvSpPr>
          <p:cNvPr id="13" name="TextBox 13"/>
          <p:cNvSpPr txBox="1"/>
          <p:nvPr/>
        </p:nvSpPr>
        <p:spPr>
          <a:xfrm>
            <a:off x="4211929" y="2696977"/>
            <a:ext cx="10229562" cy="1295401"/>
          </a:xfrm>
          <a:prstGeom prst="rect">
            <a:avLst/>
          </a:prstGeom>
        </p:spPr>
        <p:txBody>
          <a:bodyPr lIns="0" tIns="0" rIns="0" bIns="0" rtlCol="0" anchor="t">
            <a:spAutoFit/>
          </a:bodyPr>
          <a:lstStyle/>
          <a:p>
            <a:pPr marL="0" lvl="1" indent="0" algn="ctr">
              <a:lnSpc>
                <a:spcPts val="3461"/>
              </a:lnSpc>
              <a:spcBef>
                <a:spcPct val="0"/>
              </a:spcBef>
            </a:pPr>
            <a:r>
              <a:rPr lang="en-US" sz="2508" spc="245">
                <a:solidFill>
                  <a:srgbClr val="FFFFFF"/>
                </a:solidFill>
                <a:latin typeface="Open Sauce"/>
                <a:ea typeface="Open Sauce"/>
                <a:cs typeface="Open Sauce"/>
                <a:sym typeface="Open Sauce"/>
              </a:rPr>
              <a:t>Our project encompasses a robust methodology from raw data to actionable insights.</a:t>
            </a:r>
          </a:p>
          <a:p>
            <a:pPr algn="ctr">
              <a:lnSpc>
                <a:spcPts val="3461"/>
              </a:lnSpc>
              <a:spcBef>
                <a:spcPct val="0"/>
              </a:spcBef>
            </a:pPr>
            <a:endParaRPr lang="en-US" sz="2508" spc="245">
              <a:solidFill>
                <a:srgbClr val="FFFFFF"/>
              </a:solidFill>
              <a:latin typeface="Open Sauce"/>
              <a:ea typeface="Open Sauce"/>
              <a:cs typeface="Open Sauce"/>
              <a:sym typeface="Open Sauce"/>
            </a:endParaRPr>
          </a:p>
        </p:txBody>
      </p:sp>
      <p:sp>
        <p:nvSpPr>
          <p:cNvPr id="14" name="TextBox 14"/>
          <p:cNvSpPr txBox="1"/>
          <p:nvPr/>
        </p:nvSpPr>
        <p:spPr>
          <a:xfrm>
            <a:off x="11591245" y="6193156"/>
            <a:ext cx="3600316" cy="787203"/>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Balancing Accuracy and Interpretability</a:t>
            </a:r>
          </a:p>
        </p:txBody>
      </p:sp>
      <p:sp>
        <p:nvSpPr>
          <p:cNvPr id="15" name="TextBox 15"/>
          <p:cNvSpPr txBox="1"/>
          <p:nvPr/>
        </p:nvSpPr>
        <p:spPr>
          <a:xfrm>
            <a:off x="4247944" y="6120205"/>
            <a:ext cx="3067256" cy="787203"/>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Advance Feature Engineering</a:t>
            </a:r>
          </a:p>
        </p:txBody>
      </p:sp>
      <p:sp>
        <p:nvSpPr>
          <p:cNvPr id="16" name="TextBox 16"/>
          <p:cNvSpPr txBox="1"/>
          <p:nvPr/>
        </p:nvSpPr>
        <p:spPr>
          <a:xfrm>
            <a:off x="3295001" y="7215356"/>
            <a:ext cx="5154140" cy="1603003"/>
          </a:xfrm>
          <a:prstGeom prst="rect">
            <a:avLst/>
          </a:prstGeom>
        </p:spPr>
        <p:txBody>
          <a:bodyPr wrap="square" lIns="0" tIns="0" rIns="0" bIns="0" rtlCol="0" anchor="t">
            <a:spAutoFit/>
          </a:bodyPr>
          <a:lstStyle/>
          <a:p>
            <a:pPr algn="ctr">
              <a:lnSpc>
                <a:spcPts val="2545"/>
              </a:lnSpc>
            </a:pPr>
            <a:r>
              <a:rPr lang="en-US" sz="2400" dirty="0"/>
              <a:t>Most churn models rely on basic data, overlooking the potential of engineered features. This project aims to build and test new predictors to boost model accuracy.</a:t>
            </a:r>
            <a:endParaRPr lang="en-US" sz="2000" spc="180" dirty="0">
              <a:solidFill>
                <a:srgbClr val="231F20"/>
              </a:solidFill>
              <a:latin typeface="Open Sauce"/>
              <a:ea typeface="Open Sauce"/>
              <a:cs typeface="Open Sauce"/>
              <a:sym typeface="Open Sauce"/>
            </a:endParaRPr>
          </a:p>
        </p:txBody>
      </p:sp>
      <p:sp>
        <p:nvSpPr>
          <p:cNvPr id="17" name="TextBox 17"/>
          <p:cNvSpPr txBox="1"/>
          <p:nvPr/>
        </p:nvSpPr>
        <p:spPr>
          <a:xfrm>
            <a:off x="10748439" y="7215356"/>
            <a:ext cx="5469775" cy="1923604"/>
          </a:xfrm>
          <a:prstGeom prst="rect">
            <a:avLst/>
          </a:prstGeom>
        </p:spPr>
        <p:txBody>
          <a:bodyPr wrap="square" lIns="0" tIns="0" rIns="0" bIns="0" rtlCol="0" anchor="t">
            <a:spAutoFit/>
          </a:bodyPr>
          <a:lstStyle/>
          <a:p>
            <a:pPr algn="ctr">
              <a:lnSpc>
                <a:spcPts val="2545"/>
              </a:lnSpc>
            </a:pPr>
            <a:r>
              <a:rPr lang="en-US" sz="2400" dirty="0"/>
              <a:t>While black-box models like XGBoost offer high accuracy, they’re hard to interpret. Our goal is to translate complex model outputs into clear, actionable business strategies—even if it means trading some accuracy for usability.</a:t>
            </a:r>
            <a:endParaRPr lang="en-US" sz="2400" spc="180" dirty="0">
              <a:solidFill>
                <a:srgbClr val="231F20"/>
              </a:solidFill>
              <a:latin typeface="Open Sauce"/>
              <a:ea typeface="Open Sauce"/>
              <a:cs typeface="Open Sauce"/>
              <a:sym typeface="Open Sauce"/>
            </a:endParaRPr>
          </a:p>
        </p:txBody>
      </p:sp>
      <p:sp>
        <p:nvSpPr>
          <p:cNvPr id="18" name="Freeform 21">
            <a:extLst>
              <a:ext uri="{FF2B5EF4-FFF2-40B4-BE49-F238E27FC236}">
                <a16:creationId xmlns:a16="http://schemas.microsoft.com/office/drawing/2014/main" id="{4D5AEA3F-AE8E-49CB-8865-1D9CF7AD9231}"/>
              </a:ext>
            </a:extLst>
          </p:cNvPr>
          <p:cNvSpPr/>
          <p:nvPr/>
        </p:nvSpPr>
        <p:spPr>
          <a:xfrm>
            <a:off x="5090945" y="4823272"/>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9" name="Freeform 22">
            <a:extLst>
              <a:ext uri="{FF2B5EF4-FFF2-40B4-BE49-F238E27FC236}">
                <a16:creationId xmlns:a16="http://schemas.microsoft.com/office/drawing/2014/main" id="{7EAC2BE5-8335-4DDF-8827-7566B1E849E4}"/>
              </a:ext>
            </a:extLst>
          </p:cNvPr>
          <p:cNvSpPr/>
          <p:nvPr/>
        </p:nvSpPr>
        <p:spPr>
          <a:xfrm>
            <a:off x="12816951" y="4868756"/>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TextBox 26">
            <a:extLst>
              <a:ext uri="{FF2B5EF4-FFF2-40B4-BE49-F238E27FC236}">
                <a16:creationId xmlns:a16="http://schemas.microsoft.com/office/drawing/2014/main" id="{DEF08EF9-0003-470F-ACF7-EB599D056171}"/>
              </a:ext>
            </a:extLst>
          </p:cNvPr>
          <p:cNvSpPr txBox="1"/>
          <p:nvPr/>
        </p:nvSpPr>
        <p:spPr>
          <a:xfrm>
            <a:off x="17145000" y="9724293"/>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4" y="3272483"/>
            <a:ext cx="11083591" cy="1807931"/>
          </a:xfrm>
          <a:prstGeom prst="rect">
            <a:avLst/>
          </a:prstGeom>
        </p:spPr>
        <p:txBody>
          <a:bodyPr lIns="0" tIns="0" rIns="0" bIns="0" rtlCol="0" anchor="t">
            <a:spAutoFit/>
          </a:bodyPr>
          <a:lstStyle/>
          <a:p>
            <a:pPr algn="ctr">
              <a:lnSpc>
                <a:spcPts val="14776"/>
              </a:lnSpc>
            </a:pPr>
            <a:r>
              <a:rPr lang="en-US" sz="10000" spc="1049" dirty="0">
                <a:solidFill>
                  <a:srgbClr val="FFFFFF"/>
                </a:solidFill>
                <a:latin typeface="Poppins Bold" panose="020B0604020202020204" charset="0"/>
                <a:ea typeface="Poppins"/>
                <a:cs typeface="Poppins Bold" panose="020B0604020202020204" charset="0"/>
                <a:sym typeface="Poppins"/>
              </a:rPr>
              <a:t>CONCLUSION</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474020" y="1512782"/>
            <a:ext cx="4556069" cy="2501932"/>
            <a:chOff x="0" y="0"/>
            <a:chExt cx="3914171" cy="1447165"/>
          </a:xfrm>
        </p:grpSpPr>
        <p:sp>
          <p:nvSpPr>
            <p:cNvPr id="12" name="Freeform 12"/>
            <p:cNvSpPr/>
            <p:nvPr/>
          </p:nvSpPr>
          <p:spPr>
            <a:xfrm>
              <a:off x="0" y="0"/>
              <a:ext cx="3914171"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11638092" y="1512782"/>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15" name="Group 15"/>
          <p:cNvGrpSpPr/>
          <p:nvPr/>
        </p:nvGrpSpPr>
        <p:grpSpPr>
          <a:xfrm>
            <a:off x="10928304" y="3776151"/>
            <a:ext cx="6448488" cy="2263369"/>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9871949" y="3363782"/>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id="19" name="Group 19"/>
          <p:cNvGrpSpPr/>
          <p:nvPr/>
        </p:nvGrpSpPr>
        <p:grpSpPr>
          <a:xfrm>
            <a:off x="9190711" y="5888883"/>
            <a:ext cx="7116089" cy="2049766"/>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id="21" name="Group 21"/>
          <p:cNvGrpSpPr/>
          <p:nvPr/>
        </p:nvGrpSpPr>
        <p:grpSpPr>
          <a:xfrm>
            <a:off x="8001122" y="5217162"/>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id="23" name="Group 23"/>
          <p:cNvGrpSpPr/>
          <p:nvPr/>
        </p:nvGrpSpPr>
        <p:grpSpPr>
          <a:xfrm>
            <a:off x="7353192" y="7739090"/>
            <a:ext cx="7429607" cy="1855012"/>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id="25" name="Group 25"/>
          <p:cNvGrpSpPr/>
          <p:nvPr/>
        </p:nvGrpSpPr>
        <p:grpSpPr>
          <a:xfrm>
            <a:off x="6238151" y="7067369"/>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id="27" name="Freeform 27"/>
          <p:cNvSpPr/>
          <p:nvPr/>
        </p:nvSpPr>
        <p:spPr>
          <a:xfrm>
            <a:off x="10322554" y="3977975"/>
            <a:ext cx="1366146" cy="1120240"/>
          </a:xfrm>
          <a:custGeom>
            <a:avLst/>
            <a:gdLst/>
            <a:ahLst/>
            <a:cxnLst/>
            <a:rect l="l" t="t" r="r" b="b"/>
            <a:pathLst>
              <a:path w="1366146" h="1120240">
                <a:moveTo>
                  <a:pt x="0" y="0"/>
                </a:moveTo>
                <a:lnTo>
                  <a:pt x="1366146" y="0"/>
                </a:lnTo>
                <a:lnTo>
                  <a:pt x="1366146" y="1120240"/>
                </a:lnTo>
                <a:lnTo>
                  <a:pt x="0" y="112024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8" name="Freeform 28"/>
          <p:cNvSpPr/>
          <p:nvPr/>
        </p:nvSpPr>
        <p:spPr>
          <a:xfrm>
            <a:off x="8628506" y="5663681"/>
            <a:ext cx="914928" cy="1433647"/>
          </a:xfrm>
          <a:custGeom>
            <a:avLst/>
            <a:gdLst/>
            <a:ahLst/>
            <a:cxnLst/>
            <a:rect l="l" t="t" r="r" b="b"/>
            <a:pathLst>
              <a:path w="914928" h="1433647">
                <a:moveTo>
                  <a:pt x="0" y="0"/>
                </a:moveTo>
                <a:lnTo>
                  <a:pt x="914928" y="0"/>
                </a:lnTo>
                <a:lnTo>
                  <a:pt x="914928" y="1433647"/>
                </a:lnTo>
                <a:lnTo>
                  <a:pt x="0" y="143364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9" name="Freeform 29"/>
          <p:cNvSpPr/>
          <p:nvPr/>
        </p:nvSpPr>
        <p:spPr>
          <a:xfrm>
            <a:off x="12333988" y="1938985"/>
            <a:ext cx="1075074" cy="1424797"/>
          </a:xfrm>
          <a:custGeom>
            <a:avLst/>
            <a:gdLst/>
            <a:ahLst/>
            <a:cxnLst/>
            <a:rect l="l" t="t" r="r" b="b"/>
            <a:pathLst>
              <a:path w="1075074" h="1424797">
                <a:moveTo>
                  <a:pt x="0" y="0"/>
                </a:moveTo>
                <a:lnTo>
                  <a:pt x="1075074" y="0"/>
                </a:lnTo>
                <a:lnTo>
                  <a:pt x="1075074" y="1424797"/>
                </a:lnTo>
                <a:lnTo>
                  <a:pt x="0" y="142479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30" name="Freeform 30"/>
          <p:cNvSpPr/>
          <p:nvPr/>
        </p:nvSpPr>
        <p:spPr>
          <a:xfrm>
            <a:off x="6699339" y="7547389"/>
            <a:ext cx="1131666" cy="1205642"/>
          </a:xfrm>
          <a:custGeom>
            <a:avLst/>
            <a:gdLst/>
            <a:ahLst/>
            <a:cxnLst/>
            <a:rect l="l" t="t" r="r" b="b"/>
            <a:pathLst>
              <a:path w="1131666" h="1205642">
                <a:moveTo>
                  <a:pt x="0" y="0"/>
                </a:moveTo>
                <a:lnTo>
                  <a:pt x="1131666" y="0"/>
                </a:lnTo>
                <a:lnTo>
                  <a:pt x="1131666" y="1205641"/>
                </a:lnTo>
                <a:lnTo>
                  <a:pt x="0" y="120564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31" name="TextBox 31"/>
          <p:cNvSpPr txBox="1"/>
          <p:nvPr/>
        </p:nvSpPr>
        <p:spPr>
          <a:xfrm>
            <a:off x="9584666" y="7909831"/>
            <a:ext cx="4208068" cy="369332"/>
          </a:xfrm>
          <a:prstGeom prst="rect">
            <a:avLst/>
          </a:prstGeom>
        </p:spPr>
        <p:txBody>
          <a:bodyPr wrap="square" lIns="0" tIns="0" rIns="0" bIns="0" rtlCol="0" anchor="t">
            <a:spAutoFit/>
          </a:bodyPr>
          <a:lstStyle/>
          <a:p>
            <a:r>
              <a:rPr lang="en-US" sz="2400" b="1" dirty="0"/>
              <a:t>Interpretability for Action</a:t>
            </a:r>
          </a:p>
        </p:txBody>
      </p:sp>
      <p:sp>
        <p:nvSpPr>
          <p:cNvPr id="32" name="TextBox 32"/>
          <p:cNvSpPr txBox="1"/>
          <p:nvPr/>
        </p:nvSpPr>
        <p:spPr>
          <a:xfrm>
            <a:off x="11177930" y="6127446"/>
            <a:ext cx="3491441" cy="369332"/>
          </a:xfrm>
          <a:prstGeom prst="rect">
            <a:avLst/>
          </a:prstGeom>
        </p:spPr>
        <p:txBody>
          <a:bodyPr wrap="square" lIns="0" tIns="0" rIns="0" bIns="0" rtlCol="0" anchor="t">
            <a:spAutoFit/>
          </a:bodyPr>
          <a:lstStyle/>
          <a:p>
            <a:r>
              <a:rPr lang="en-US" sz="2400" b="1" dirty="0"/>
              <a:t>Data Preprocessing is Key</a:t>
            </a:r>
          </a:p>
        </p:txBody>
      </p:sp>
      <p:sp>
        <p:nvSpPr>
          <p:cNvPr id="33" name="TextBox 33"/>
          <p:cNvSpPr txBox="1"/>
          <p:nvPr/>
        </p:nvSpPr>
        <p:spPr>
          <a:xfrm>
            <a:off x="13030200" y="4057751"/>
            <a:ext cx="3853170" cy="369332"/>
          </a:xfrm>
          <a:prstGeom prst="rect">
            <a:avLst/>
          </a:prstGeom>
        </p:spPr>
        <p:txBody>
          <a:bodyPr wrap="square" lIns="0" tIns="0" rIns="0" bIns="0" rtlCol="0" anchor="t">
            <a:spAutoFit/>
          </a:bodyPr>
          <a:lstStyle/>
          <a:p>
            <a:r>
              <a:rPr lang="en-US" sz="2400" b="1" dirty="0"/>
              <a:t>High Accuracy Models</a:t>
            </a:r>
          </a:p>
        </p:txBody>
      </p:sp>
      <p:sp>
        <p:nvSpPr>
          <p:cNvPr id="34" name="TextBox 34"/>
          <p:cNvSpPr txBox="1"/>
          <p:nvPr/>
        </p:nvSpPr>
        <p:spPr>
          <a:xfrm>
            <a:off x="14302962" y="1754319"/>
            <a:ext cx="2732632" cy="369332"/>
          </a:xfrm>
          <a:prstGeom prst="rect">
            <a:avLst/>
          </a:prstGeom>
        </p:spPr>
        <p:txBody>
          <a:bodyPr lIns="0" tIns="0" rIns="0" bIns="0" rtlCol="0" anchor="t">
            <a:spAutoFit/>
          </a:bodyPr>
          <a:lstStyle/>
          <a:p>
            <a:r>
              <a:rPr lang="en-US" sz="2400" b="1" dirty="0"/>
              <a:t>ML as the Standard</a:t>
            </a:r>
          </a:p>
        </p:txBody>
      </p:sp>
      <p:sp>
        <p:nvSpPr>
          <p:cNvPr id="35" name="TextBox 35"/>
          <p:cNvSpPr txBox="1"/>
          <p:nvPr/>
        </p:nvSpPr>
        <p:spPr>
          <a:xfrm>
            <a:off x="3198349" y="4333250"/>
            <a:ext cx="5488313" cy="742704"/>
          </a:xfrm>
          <a:prstGeom prst="rect">
            <a:avLst/>
          </a:prstGeom>
        </p:spPr>
        <p:txBody>
          <a:bodyPr lIns="0" tIns="0" rIns="0" bIns="0" rtlCol="0" anchor="t">
            <a:spAutoFit/>
          </a:bodyPr>
          <a:lstStyle/>
          <a:p>
            <a:pPr algn="l">
              <a:lnSpc>
                <a:spcPts val="5628"/>
              </a:lnSpc>
            </a:pPr>
            <a:r>
              <a:rPr lang="en-US" sz="5684" b="1" spc="198" dirty="0">
                <a:solidFill>
                  <a:srgbClr val="040506"/>
                </a:solidFill>
                <a:latin typeface="Poppins"/>
                <a:ea typeface="Poppins"/>
                <a:cs typeface="Poppins"/>
                <a:sym typeface="Poppins"/>
              </a:rPr>
              <a:t>Conclusion </a:t>
            </a:r>
          </a:p>
        </p:txBody>
      </p:sp>
      <p:sp>
        <p:nvSpPr>
          <p:cNvPr id="36" name="TextBox 36"/>
          <p:cNvSpPr txBox="1"/>
          <p:nvPr/>
        </p:nvSpPr>
        <p:spPr>
          <a:xfrm>
            <a:off x="3198349" y="5273330"/>
            <a:ext cx="5375039" cy="615553"/>
          </a:xfrm>
          <a:prstGeom prst="rect">
            <a:avLst/>
          </a:prstGeom>
        </p:spPr>
        <p:txBody>
          <a:bodyPr wrap="square" lIns="0" tIns="0" rIns="0" bIns="0" rtlCol="0" anchor="t">
            <a:spAutoFit/>
          </a:bodyPr>
          <a:lstStyle/>
          <a:p>
            <a:r>
              <a:rPr lang="en-US" sz="2000" dirty="0"/>
              <a:t>Our findings affirm the robust capabilities of machine learning in churn prediction.</a:t>
            </a:r>
          </a:p>
        </p:txBody>
      </p:sp>
      <p:sp>
        <p:nvSpPr>
          <p:cNvPr id="37" name="TextBox 37"/>
          <p:cNvSpPr txBox="1"/>
          <p:nvPr/>
        </p:nvSpPr>
        <p:spPr>
          <a:xfrm>
            <a:off x="8745932" y="8431212"/>
            <a:ext cx="5557030" cy="923330"/>
          </a:xfrm>
          <a:prstGeom prst="rect">
            <a:avLst/>
          </a:prstGeom>
        </p:spPr>
        <p:txBody>
          <a:bodyPr wrap="square" lIns="0" tIns="0" rIns="0" bIns="0" rtlCol="0" anchor="t">
            <a:spAutoFit/>
          </a:bodyPr>
          <a:lstStyle/>
          <a:p>
            <a:r>
              <a:rPr lang="en-US" sz="2000" dirty="0"/>
              <a:t>Model interpretability is essential for creating trustworthy and actionable business insights, enabling targeted retention strategies.</a:t>
            </a:r>
          </a:p>
        </p:txBody>
      </p:sp>
      <p:sp>
        <p:nvSpPr>
          <p:cNvPr id="38" name="TextBox 38"/>
          <p:cNvSpPr txBox="1"/>
          <p:nvPr/>
        </p:nvSpPr>
        <p:spPr>
          <a:xfrm>
            <a:off x="10530231" y="6626627"/>
            <a:ext cx="5192006" cy="923330"/>
          </a:xfrm>
          <a:prstGeom prst="rect">
            <a:avLst/>
          </a:prstGeom>
        </p:spPr>
        <p:txBody>
          <a:bodyPr wrap="square" lIns="0" tIns="0" rIns="0" bIns="0" rtlCol="0" anchor="t">
            <a:spAutoFit/>
          </a:bodyPr>
          <a:lstStyle/>
          <a:p>
            <a:r>
              <a:rPr lang="en-US" sz="2000" dirty="0"/>
              <a:t>Rigorous data preprocessing is a critical and mandatory step for success, directly impacting model performance and reliability.</a:t>
            </a:r>
          </a:p>
        </p:txBody>
      </p:sp>
      <p:sp>
        <p:nvSpPr>
          <p:cNvPr id="39" name="TextBox 39"/>
          <p:cNvSpPr txBox="1"/>
          <p:nvPr/>
        </p:nvSpPr>
        <p:spPr>
          <a:xfrm>
            <a:off x="12413846" y="4576189"/>
            <a:ext cx="4767570" cy="923330"/>
          </a:xfrm>
          <a:prstGeom prst="rect">
            <a:avLst/>
          </a:prstGeom>
        </p:spPr>
        <p:txBody>
          <a:bodyPr wrap="square" lIns="0" tIns="0" rIns="0" bIns="0" rtlCol="0" anchor="t">
            <a:spAutoFit/>
          </a:bodyPr>
          <a:lstStyle/>
          <a:p>
            <a:r>
              <a:rPr lang="en-US" sz="2000" dirty="0"/>
              <a:t>Models like Random Forest and XGBoost consistently deliver high predictive accuracy, proving effective in diverse datasets.</a:t>
            </a:r>
          </a:p>
        </p:txBody>
      </p:sp>
      <p:sp>
        <p:nvSpPr>
          <p:cNvPr id="40" name="TextBox 40"/>
          <p:cNvSpPr txBox="1"/>
          <p:nvPr/>
        </p:nvSpPr>
        <p:spPr>
          <a:xfrm>
            <a:off x="13996635" y="2216479"/>
            <a:ext cx="4007111" cy="1231106"/>
          </a:xfrm>
          <a:prstGeom prst="rect">
            <a:avLst/>
          </a:prstGeom>
        </p:spPr>
        <p:txBody>
          <a:bodyPr wrap="square" lIns="0" tIns="0" rIns="0" bIns="0" rtlCol="0" anchor="t">
            <a:spAutoFit/>
          </a:bodyPr>
          <a:lstStyle/>
          <a:p>
            <a:r>
              <a:rPr lang="en-US" sz="2000" dirty="0"/>
              <a:t>Machine learning is the established and reliable standard for predicting customer churn, offering unparalleled analytical depth.</a:t>
            </a:r>
          </a:p>
        </p:txBody>
      </p:sp>
      <p:sp>
        <p:nvSpPr>
          <p:cNvPr id="41" name="TextBox 26">
            <a:extLst>
              <a:ext uri="{FF2B5EF4-FFF2-40B4-BE49-F238E27FC236}">
                <a16:creationId xmlns:a16="http://schemas.microsoft.com/office/drawing/2014/main" id="{2AC8DF53-C9B3-42C9-8DE0-B8A55576C464}"/>
              </a:ext>
            </a:extLst>
          </p:cNvPr>
          <p:cNvSpPr txBox="1"/>
          <p:nvPr/>
        </p:nvSpPr>
        <p:spPr>
          <a:xfrm>
            <a:off x="609600" y="9543068"/>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276600" y="2628900"/>
            <a:ext cx="11083591" cy="3680495"/>
          </a:xfrm>
          <a:prstGeom prst="rect">
            <a:avLst/>
          </a:prstGeom>
        </p:spPr>
        <p:txBody>
          <a:bodyPr lIns="0" tIns="0" rIns="0" bIns="0" rtlCol="0" anchor="t">
            <a:spAutoFit/>
          </a:bodyPr>
          <a:lstStyle/>
          <a:p>
            <a:pPr algn="ctr">
              <a:lnSpc>
                <a:spcPts val="14776"/>
              </a:lnSpc>
            </a:pPr>
            <a:r>
              <a:rPr lang="en-US" sz="10000" spc="1049" dirty="0">
                <a:solidFill>
                  <a:srgbClr val="FFFFFF"/>
                </a:solidFill>
                <a:latin typeface="Poppins Bold" panose="00000800000000000000" charset="0"/>
                <a:ea typeface="Poppins"/>
                <a:cs typeface="Poppins Bold" panose="00000800000000000000" charset="0"/>
                <a:sym typeface="Poppins"/>
              </a:rPr>
              <a:t>TEAM MEMBERS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3690980" y="1156086"/>
            <a:ext cx="10713642" cy="1331647"/>
          </a:xfrm>
          <a:prstGeom prst="rect">
            <a:avLst/>
          </a:prstGeom>
        </p:spPr>
        <p:txBody>
          <a:bodyPr lIns="0" tIns="0" rIns="0" bIns="0" rtlCol="0" anchor="t">
            <a:spAutoFit/>
          </a:bodyPr>
          <a:lstStyle/>
          <a:p>
            <a:pPr algn="ctr">
              <a:lnSpc>
                <a:spcPts val="10886"/>
              </a:lnSpc>
            </a:pPr>
            <a:r>
              <a:rPr lang="en-US" sz="7888" spc="773" smtClean="0">
                <a:solidFill>
                  <a:srgbClr val="FFFFFF"/>
                </a:solidFill>
                <a:latin typeface="Poppins"/>
                <a:ea typeface="Poppins"/>
                <a:cs typeface="Poppins"/>
                <a:sym typeface="Poppins"/>
              </a:rPr>
              <a:t>Team</a:t>
            </a:r>
            <a:endParaRPr lang="en-US" sz="7888" spc="773" dirty="0">
              <a:solidFill>
                <a:srgbClr val="FFFFFF"/>
              </a:solidFill>
              <a:latin typeface="Poppins"/>
              <a:ea typeface="Poppins"/>
              <a:cs typeface="Poppins"/>
              <a:sym typeface="Poppins"/>
            </a:endParaRPr>
          </a:p>
        </p:txBody>
      </p:sp>
      <p:grpSp>
        <p:nvGrpSpPr>
          <p:cNvPr id="11" name="Group 11"/>
          <p:cNvGrpSpPr/>
          <p:nvPr/>
        </p:nvGrpSpPr>
        <p:grpSpPr>
          <a:xfrm>
            <a:off x="1929623" y="7902043"/>
            <a:ext cx="4473739" cy="1356257"/>
            <a:chOff x="0" y="0"/>
            <a:chExt cx="1178269" cy="357204"/>
          </a:xfrm>
        </p:grpSpPr>
        <p:sp>
          <p:nvSpPr>
            <p:cNvPr id="12" name="Freeform 12"/>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13" name="TextBox 13"/>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Md. Fahim Shakil Chowdhury</a:t>
              </a:r>
            </a:p>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ID No: 20210104128</a:t>
              </a:r>
            </a:p>
          </p:txBody>
        </p:sp>
      </p:grpSp>
      <p:grpSp>
        <p:nvGrpSpPr>
          <p:cNvPr id="18" name="Group 18"/>
          <p:cNvGrpSpPr/>
          <p:nvPr/>
        </p:nvGrpSpPr>
        <p:grpSpPr>
          <a:xfrm>
            <a:off x="6906074" y="7902043"/>
            <a:ext cx="4473739" cy="1356257"/>
            <a:chOff x="0" y="0"/>
            <a:chExt cx="1178269" cy="357204"/>
          </a:xfrm>
        </p:grpSpPr>
        <p:sp>
          <p:nvSpPr>
            <p:cNvPr id="19" name="Freeform 19"/>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0" name="TextBox 20"/>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Sanjana Akhter</a:t>
              </a:r>
            </a:p>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ID No: 20210104150</a:t>
              </a:r>
            </a:p>
          </p:txBody>
        </p:sp>
      </p:grpSp>
      <p:grpSp>
        <p:nvGrpSpPr>
          <p:cNvPr id="25" name="Group 25"/>
          <p:cNvGrpSpPr/>
          <p:nvPr/>
        </p:nvGrpSpPr>
        <p:grpSpPr>
          <a:xfrm>
            <a:off x="11884638" y="7902043"/>
            <a:ext cx="4473739" cy="1356257"/>
            <a:chOff x="0" y="0"/>
            <a:chExt cx="1178269" cy="357204"/>
          </a:xfrm>
        </p:grpSpPr>
        <p:sp>
          <p:nvSpPr>
            <p:cNvPr id="26" name="Freeform 26"/>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sp>
        <p:sp>
          <p:nvSpPr>
            <p:cNvPr id="27" name="TextBox 27"/>
            <p:cNvSpPr txBox="1"/>
            <p:nvPr/>
          </p:nvSpPr>
          <p:spPr>
            <a:xfrm>
              <a:off x="0" y="-19050"/>
              <a:ext cx="1178269" cy="376254"/>
            </a:xfrm>
            <a:prstGeom prst="rect">
              <a:avLst/>
            </a:prstGeom>
          </p:spPr>
          <p:txBody>
            <a:bodyPr lIns="114300" tIns="114300" rIns="114300" bIns="114300" rtlCol="0" anchor="ctr"/>
            <a:lstStyle/>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Md. </a:t>
              </a:r>
              <a:r>
                <a:rPr lang="en-US" sz="1500" i="1" spc="15" dirty="0" err="1">
                  <a:solidFill>
                    <a:srgbClr val="FFFFFF"/>
                  </a:solidFill>
                  <a:latin typeface="Open Sauce Italics"/>
                  <a:ea typeface="Open Sauce Italics"/>
                  <a:cs typeface="Open Sauce Italics"/>
                  <a:sym typeface="Open Sauce Italics"/>
                </a:rPr>
                <a:t>Mostafizur</a:t>
              </a:r>
              <a:r>
                <a:rPr lang="en-US" sz="1500" i="1" spc="15" dirty="0">
                  <a:solidFill>
                    <a:srgbClr val="FFFFFF"/>
                  </a:solidFill>
                  <a:latin typeface="Open Sauce Italics"/>
                  <a:ea typeface="Open Sauce Italics"/>
                  <a:cs typeface="Open Sauce Italics"/>
                  <a:sym typeface="Open Sauce Italics"/>
                </a:rPr>
                <a:t> Rahman </a:t>
              </a:r>
              <a:r>
                <a:rPr lang="en-US" sz="1500" i="1" spc="15" dirty="0" err="1">
                  <a:solidFill>
                    <a:srgbClr val="FFFFFF"/>
                  </a:solidFill>
                  <a:latin typeface="Open Sauce Italics"/>
                  <a:ea typeface="Open Sauce Italics"/>
                  <a:cs typeface="Open Sauce Italics"/>
                  <a:sym typeface="Open Sauce Italics"/>
                </a:rPr>
                <a:t>Rafid</a:t>
              </a:r>
              <a:endParaRPr lang="en-US" sz="1500" i="1" spc="15" dirty="0">
                <a:solidFill>
                  <a:srgbClr val="FFFFFF"/>
                </a:solidFill>
                <a:latin typeface="Open Sauce Italics"/>
                <a:ea typeface="Open Sauce Italics"/>
                <a:cs typeface="Open Sauce Italics"/>
                <a:sym typeface="Open Sauce Italics"/>
              </a:endParaRPr>
            </a:p>
            <a:p>
              <a:pPr marL="0" lvl="0" indent="0" algn="ctr">
                <a:lnSpc>
                  <a:spcPts val="2070"/>
                </a:lnSpc>
                <a:spcBef>
                  <a:spcPct val="0"/>
                </a:spcBef>
              </a:pPr>
              <a:r>
                <a:rPr lang="en-US" sz="1500" i="1" spc="15" dirty="0">
                  <a:solidFill>
                    <a:srgbClr val="FFFFFF"/>
                  </a:solidFill>
                  <a:latin typeface="Open Sauce Italics"/>
                  <a:ea typeface="Open Sauce Italics"/>
                  <a:cs typeface="Open Sauce Italics"/>
                  <a:sym typeface="Open Sauce Italics"/>
                </a:rPr>
                <a:t>ID No: 20210104151</a:t>
              </a:r>
            </a:p>
          </p:txBody>
        </p:sp>
      </p:grpSp>
      <p:sp>
        <p:nvSpPr>
          <p:cNvPr id="28" name="Freeform 2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Freeform 2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31" name="Picture 30">
            <a:extLst>
              <a:ext uri="{FF2B5EF4-FFF2-40B4-BE49-F238E27FC236}">
                <a16:creationId xmlns:a16="http://schemas.microsoft.com/office/drawing/2014/main" id="{8C5959B6-1819-4391-835F-3AB040858EB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1927510" y="3875422"/>
            <a:ext cx="4473740" cy="4060744"/>
          </a:xfrm>
          <a:prstGeom prst="rect">
            <a:avLst/>
          </a:prstGeom>
        </p:spPr>
      </p:pic>
      <p:pic>
        <p:nvPicPr>
          <p:cNvPr id="33" name="Picture 32">
            <a:extLst>
              <a:ext uri="{FF2B5EF4-FFF2-40B4-BE49-F238E27FC236}">
                <a16:creationId xmlns:a16="http://schemas.microsoft.com/office/drawing/2014/main" id="{6388FF44-A1A4-4CA3-ADEE-9F9463E15C7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 xmlns:a1611="http://schemas.microsoft.com/office/drawing/2016/11/main" r:id="rId8"/>
              </a:ext>
            </a:extLst>
          </a:blip>
          <a:stretch>
            <a:fillRect/>
          </a:stretch>
        </p:blipFill>
        <p:spPr>
          <a:xfrm>
            <a:off x="11882525" y="3875423"/>
            <a:ext cx="4475852" cy="4060744"/>
          </a:xfrm>
          <a:prstGeom prst="rect">
            <a:avLst/>
          </a:prstGeom>
        </p:spPr>
      </p:pic>
      <p:pic>
        <p:nvPicPr>
          <p:cNvPr id="35" name="Picture 34">
            <a:extLst>
              <a:ext uri="{FF2B5EF4-FFF2-40B4-BE49-F238E27FC236}">
                <a16:creationId xmlns:a16="http://schemas.microsoft.com/office/drawing/2014/main" id="{67EC2897-416C-43D3-AE9C-266C6BC21B96}"/>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 xmlns:a1611="http://schemas.microsoft.com/office/drawing/2016/11/main" r:id="rId10"/>
              </a:ext>
            </a:extLst>
          </a:blip>
          <a:stretch>
            <a:fillRect/>
          </a:stretch>
        </p:blipFill>
        <p:spPr>
          <a:xfrm>
            <a:off x="6929252" y="3875422"/>
            <a:ext cx="4450561" cy="4060744"/>
          </a:xfrm>
          <a:prstGeom prst="rect">
            <a:avLst/>
          </a:prstGeom>
        </p:spPr>
      </p:pic>
      <p:sp>
        <p:nvSpPr>
          <p:cNvPr id="22" name="TextBox 26">
            <a:extLst>
              <a:ext uri="{FF2B5EF4-FFF2-40B4-BE49-F238E27FC236}">
                <a16:creationId xmlns:a16="http://schemas.microsoft.com/office/drawing/2014/main" id="{F76C76D0-78DF-4306-977C-C8A2BEFA4298}"/>
              </a:ext>
            </a:extLst>
          </p:cNvPr>
          <p:cNvSpPr txBox="1"/>
          <p:nvPr/>
        </p:nvSpPr>
        <p:spPr>
          <a:xfrm>
            <a:off x="16787368" y="9639300"/>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9028" y="-215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TextBox 3"/>
          <p:cNvSpPr txBox="1"/>
          <p:nvPr/>
        </p:nvSpPr>
        <p:spPr>
          <a:xfrm>
            <a:off x="6172200" y="4457700"/>
            <a:ext cx="6858000" cy="2050305"/>
          </a:xfrm>
          <a:prstGeom prst="rect">
            <a:avLst/>
          </a:prstGeom>
        </p:spPr>
        <p:txBody>
          <a:bodyPr wrap="square" lIns="0" tIns="0" rIns="0" bIns="0" rtlCol="0" anchor="t">
            <a:spAutoFit/>
          </a:bodyPr>
          <a:lstStyle/>
          <a:p>
            <a:pPr marL="0" lvl="0" indent="0" algn="ctr">
              <a:lnSpc>
                <a:spcPts val="7602"/>
              </a:lnSpc>
            </a:pPr>
            <a:r>
              <a:rPr lang="en-US" sz="9600" b="1" spc="882" dirty="0">
                <a:solidFill>
                  <a:srgbClr val="231F20"/>
                </a:solidFill>
                <a:latin typeface="Poppins"/>
                <a:ea typeface="Poppins"/>
                <a:cs typeface="Poppins"/>
                <a:sym typeface="Poppins"/>
              </a:rPr>
              <a:t>THANK YOU</a:t>
            </a:r>
          </a:p>
        </p:txBody>
      </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7982239" y="1804651"/>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26">
            <a:extLst>
              <a:ext uri="{FF2B5EF4-FFF2-40B4-BE49-F238E27FC236}">
                <a16:creationId xmlns:a16="http://schemas.microsoft.com/office/drawing/2014/main" id="{F87CDA25-44B7-41DD-81E0-519E310A93E4}"/>
              </a:ext>
            </a:extLst>
          </p:cNvPr>
          <p:cNvSpPr txBox="1"/>
          <p:nvPr/>
        </p:nvSpPr>
        <p:spPr>
          <a:xfrm>
            <a:off x="16078200" y="9639300"/>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81104" y="2861339"/>
            <a:ext cx="878265" cy="4644362"/>
            <a:chOff x="-6690" y="-123825"/>
            <a:chExt cx="231313" cy="1261149"/>
          </a:xfrm>
        </p:grpSpPr>
        <p:sp>
          <p:nvSpPr>
            <p:cNvPr id="3" name="Freeform 3"/>
            <p:cNvSpPr/>
            <p:nvPr/>
          </p:nvSpPr>
          <p:spPr>
            <a:xfrm>
              <a:off x="-6690" y="0"/>
              <a:ext cx="224623" cy="1137324"/>
            </a:xfrm>
            <a:custGeom>
              <a:avLst/>
              <a:gdLst/>
              <a:ahLst/>
              <a:cxnLst/>
              <a:rect l="l" t="t" r="r" b="b"/>
              <a:pathLst>
                <a:path w="224623" h="1137324">
                  <a:moveTo>
                    <a:pt x="112311" y="0"/>
                  </a:moveTo>
                  <a:lnTo>
                    <a:pt x="112311" y="0"/>
                  </a:lnTo>
                  <a:cubicBezTo>
                    <a:pt x="142098" y="0"/>
                    <a:pt x="170665" y="11833"/>
                    <a:pt x="191727" y="32895"/>
                  </a:cubicBezTo>
                  <a:cubicBezTo>
                    <a:pt x="212790" y="53958"/>
                    <a:pt x="224623" y="82525"/>
                    <a:pt x="224623" y="112311"/>
                  </a:cubicBezTo>
                  <a:lnTo>
                    <a:pt x="224623" y="1025013"/>
                  </a:lnTo>
                  <a:cubicBezTo>
                    <a:pt x="224623" y="1054800"/>
                    <a:pt x="212790" y="1083366"/>
                    <a:pt x="191727" y="1104429"/>
                  </a:cubicBezTo>
                  <a:cubicBezTo>
                    <a:pt x="170665" y="1125491"/>
                    <a:pt x="142098" y="1137324"/>
                    <a:pt x="112311" y="1137324"/>
                  </a:cubicBezTo>
                  <a:lnTo>
                    <a:pt x="112311" y="1137324"/>
                  </a:lnTo>
                  <a:cubicBezTo>
                    <a:pt x="50283" y="1137324"/>
                    <a:pt x="0" y="1087041"/>
                    <a:pt x="0" y="1025013"/>
                  </a:cubicBezTo>
                  <a:lnTo>
                    <a:pt x="0" y="112311"/>
                  </a:lnTo>
                  <a:cubicBezTo>
                    <a:pt x="0" y="50283"/>
                    <a:pt x="50283" y="0"/>
                    <a:pt x="112311" y="0"/>
                  </a:cubicBezTo>
                  <a:close/>
                </a:path>
              </a:pathLst>
            </a:custGeom>
            <a:solidFill>
              <a:srgbClr val="1C5739"/>
            </a:solidFill>
            <a:ln cap="rnd">
              <a:noFill/>
              <a:prstDash val="solid"/>
              <a:round/>
            </a:ln>
          </p:spPr>
        </p:sp>
        <p:sp>
          <p:nvSpPr>
            <p:cNvPr id="4" name="TextBox 4"/>
            <p:cNvSpPr txBox="1"/>
            <p:nvPr/>
          </p:nvSpPr>
          <p:spPr>
            <a:xfrm>
              <a:off x="0" y="-123825"/>
              <a:ext cx="224623" cy="1261149"/>
            </a:xfrm>
            <a:prstGeom prst="rect">
              <a:avLst/>
            </a:prstGeom>
          </p:spPr>
          <p:txBody>
            <a:bodyPr lIns="0" tIns="0" rIns="0" bIns="0" rtlCol="0" anchor="ctr"/>
            <a:lstStyle/>
            <a:p>
              <a:pPr algn="ctr">
                <a:lnSpc>
                  <a:spcPts val="3981"/>
                </a:lnSpc>
              </a:pPr>
              <a:r>
                <a:rPr lang="en-US" sz="2199" b="1" spc="127" dirty="0">
                  <a:solidFill>
                    <a:srgbClr val="FDFBFB"/>
                  </a:solidFill>
                  <a:latin typeface="Open Sauce Bold"/>
                  <a:ea typeface="Open Sauce Bold"/>
                  <a:cs typeface="Open Sauce Bold"/>
                  <a:sym typeface="Open Sauce Bold"/>
                </a:rPr>
                <a:t>01</a:t>
              </a:r>
            </a:p>
            <a:p>
              <a:pPr algn="ctr">
                <a:lnSpc>
                  <a:spcPts val="3981"/>
                </a:lnSpc>
              </a:pPr>
              <a:r>
                <a:rPr lang="en-US" sz="2199" b="1" spc="127" dirty="0">
                  <a:solidFill>
                    <a:srgbClr val="FDFBFB"/>
                  </a:solidFill>
                  <a:latin typeface="Open Sauce Bold"/>
                  <a:ea typeface="Open Sauce Bold"/>
                  <a:cs typeface="Open Sauce Bold"/>
                  <a:sym typeface="Open Sauce Bold"/>
                </a:rPr>
                <a:t>02</a:t>
              </a:r>
            </a:p>
            <a:p>
              <a:pPr algn="ctr">
                <a:lnSpc>
                  <a:spcPts val="3981"/>
                </a:lnSpc>
              </a:pPr>
              <a:r>
                <a:rPr lang="en-US" sz="2199" b="1" spc="127" dirty="0">
                  <a:solidFill>
                    <a:srgbClr val="FDFBFB"/>
                  </a:solidFill>
                  <a:latin typeface="Open Sauce Bold"/>
                  <a:ea typeface="Open Sauce Bold"/>
                  <a:cs typeface="Open Sauce Bold"/>
                  <a:sym typeface="Open Sauce Bold"/>
                </a:rPr>
                <a:t>03</a:t>
              </a:r>
            </a:p>
            <a:p>
              <a:pPr algn="ctr">
                <a:lnSpc>
                  <a:spcPts val="3981"/>
                </a:lnSpc>
              </a:pPr>
              <a:r>
                <a:rPr lang="en-US" sz="2199" b="1" spc="127" dirty="0">
                  <a:solidFill>
                    <a:srgbClr val="FDFBFB"/>
                  </a:solidFill>
                  <a:latin typeface="Open Sauce Bold"/>
                  <a:ea typeface="Open Sauce Bold"/>
                  <a:cs typeface="Open Sauce Bold"/>
                  <a:sym typeface="Open Sauce Bold"/>
                </a:rPr>
                <a:t>04</a:t>
              </a:r>
            </a:p>
            <a:p>
              <a:pPr algn="ctr">
                <a:lnSpc>
                  <a:spcPts val="3981"/>
                </a:lnSpc>
              </a:pPr>
              <a:r>
                <a:rPr lang="en-US" sz="2199" b="1" spc="127" dirty="0">
                  <a:solidFill>
                    <a:srgbClr val="FDFBFB"/>
                  </a:solidFill>
                  <a:latin typeface="Open Sauce Bold"/>
                  <a:ea typeface="Open Sauce Bold"/>
                  <a:cs typeface="Open Sauce Bold"/>
                  <a:sym typeface="Open Sauce Bold"/>
                </a:rPr>
                <a:t>05</a:t>
              </a:r>
            </a:p>
            <a:p>
              <a:pPr algn="ctr">
                <a:lnSpc>
                  <a:spcPts val="3981"/>
                </a:lnSpc>
              </a:pPr>
              <a:r>
                <a:rPr lang="en-US" sz="2199" b="1" spc="127" dirty="0">
                  <a:solidFill>
                    <a:srgbClr val="FDFBFB"/>
                  </a:solidFill>
                  <a:latin typeface="Open Sauce Bold"/>
                  <a:ea typeface="Open Sauce Bold"/>
                  <a:cs typeface="Open Sauce Bold"/>
                  <a:sym typeface="Open Sauce Bold"/>
                </a:rPr>
                <a:t>06</a:t>
              </a:r>
            </a:p>
            <a:p>
              <a:pPr marL="0" lvl="0" indent="0" algn="ctr">
                <a:lnSpc>
                  <a:spcPts val="3981"/>
                </a:lnSpc>
              </a:pPr>
              <a:endParaRPr lang="en-US" sz="2199" b="1" spc="127" dirty="0">
                <a:solidFill>
                  <a:srgbClr val="FDFBFB"/>
                </a:solidFill>
                <a:latin typeface="Open Sauce Bold"/>
                <a:ea typeface="Open Sauce Bold"/>
                <a:cs typeface="Open Sauce Bold"/>
                <a:sym typeface="Open Sauce Bold"/>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TextBox 12"/>
          <p:cNvSpPr txBox="1"/>
          <p:nvPr/>
        </p:nvSpPr>
        <p:spPr>
          <a:xfrm>
            <a:off x="3657735" y="1556697"/>
            <a:ext cx="5661991" cy="1401272"/>
          </a:xfrm>
          <a:prstGeom prst="rect">
            <a:avLst/>
          </a:prstGeom>
        </p:spPr>
        <p:txBody>
          <a:bodyPr lIns="0" tIns="0" rIns="0" bIns="0" rtlCol="0" anchor="t">
            <a:spAutoFit/>
          </a:bodyPr>
          <a:lstStyle/>
          <a:p>
            <a:pPr algn="l">
              <a:lnSpc>
                <a:spcPts val="10858"/>
              </a:lnSpc>
            </a:pPr>
            <a:r>
              <a:rPr lang="en-US" sz="7868" spc="771">
                <a:solidFill>
                  <a:srgbClr val="231F20"/>
                </a:solidFill>
                <a:latin typeface="Poppins"/>
                <a:ea typeface="Poppins"/>
                <a:cs typeface="Poppins"/>
                <a:sym typeface="Poppins"/>
              </a:rPr>
              <a:t>Content</a:t>
            </a:r>
          </a:p>
        </p:txBody>
      </p:sp>
      <p:sp>
        <p:nvSpPr>
          <p:cNvPr id="13" name="TextBox 13"/>
          <p:cNvSpPr txBox="1"/>
          <p:nvPr/>
        </p:nvSpPr>
        <p:spPr>
          <a:xfrm>
            <a:off x="5008139" y="3511980"/>
            <a:ext cx="6567992" cy="3077766"/>
          </a:xfrm>
          <a:prstGeom prst="rect">
            <a:avLst/>
          </a:prstGeom>
        </p:spPr>
        <p:txBody>
          <a:bodyPr lIns="0" tIns="0" rIns="0" bIns="0" rtlCol="0" anchor="t">
            <a:spAutoFit/>
          </a:bodyPr>
          <a:lstStyle/>
          <a:p>
            <a:pPr algn="l">
              <a:lnSpc>
                <a:spcPts val="3981"/>
              </a:lnSpc>
            </a:pPr>
            <a:r>
              <a:rPr lang="en-US" sz="2199" spc="127" dirty="0" smtClean="0">
                <a:solidFill>
                  <a:srgbClr val="231F20"/>
                </a:solidFill>
                <a:latin typeface="Open Sauce"/>
                <a:ea typeface="Open Sauce"/>
                <a:cs typeface="Open Sauce"/>
                <a:sym typeface="Open Sauce"/>
              </a:rPr>
              <a:t>Overview </a:t>
            </a:r>
          </a:p>
          <a:p>
            <a:pPr algn="l">
              <a:lnSpc>
                <a:spcPts val="3981"/>
              </a:lnSpc>
            </a:pPr>
            <a:r>
              <a:rPr lang="en-US" sz="2199" spc="127" dirty="0" smtClean="0">
                <a:solidFill>
                  <a:srgbClr val="231F20"/>
                </a:solidFill>
                <a:latin typeface="Open Sauce"/>
                <a:ea typeface="Open Sauce"/>
                <a:cs typeface="Open Sauce"/>
                <a:sym typeface="Open Sauce"/>
              </a:rPr>
              <a:t>Our </a:t>
            </a:r>
            <a:r>
              <a:rPr lang="en-US" sz="2199" spc="127" dirty="0">
                <a:solidFill>
                  <a:srgbClr val="231F20"/>
                </a:solidFill>
                <a:latin typeface="Open Sauce"/>
                <a:ea typeface="Open Sauce"/>
                <a:cs typeface="Open Sauce"/>
                <a:sym typeface="Open Sauce"/>
              </a:rPr>
              <a:t>Contribution</a:t>
            </a:r>
          </a:p>
          <a:p>
            <a:pPr algn="l">
              <a:lnSpc>
                <a:spcPts val="3981"/>
              </a:lnSpc>
            </a:pPr>
            <a:r>
              <a:rPr lang="en-US" sz="2199" spc="127" dirty="0">
                <a:solidFill>
                  <a:srgbClr val="231F20"/>
                </a:solidFill>
                <a:latin typeface="Open Sauce"/>
                <a:ea typeface="Open Sauce"/>
                <a:cs typeface="Open Sauce"/>
                <a:sym typeface="Open Sauce"/>
              </a:rPr>
              <a:t>Background Study</a:t>
            </a:r>
          </a:p>
          <a:p>
            <a:pPr algn="l">
              <a:lnSpc>
                <a:spcPts val="3981"/>
              </a:lnSpc>
            </a:pPr>
            <a:r>
              <a:rPr lang="en-US" sz="2199" spc="127" dirty="0">
                <a:solidFill>
                  <a:srgbClr val="231F20"/>
                </a:solidFill>
                <a:latin typeface="Open Sauce"/>
                <a:ea typeface="Open Sauce"/>
                <a:cs typeface="Open Sauce"/>
                <a:sym typeface="Open Sauce"/>
              </a:rPr>
              <a:t>Model Diagram (Prototype of Methodology)</a:t>
            </a:r>
          </a:p>
          <a:p>
            <a:pPr algn="l">
              <a:lnSpc>
                <a:spcPts val="3981"/>
              </a:lnSpc>
            </a:pPr>
            <a:r>
              <a:rPr lang="en-US" sz="2199" spc="127" dirty="0">
                <a:solidFill>
                  <a:srgbClr val="231F20"/>
                </a:solidFill>
                <a:latin typeface="Open Sauce"/>
                <a:ea typeface="Open Sauce"/>
                <a:cs typeface="Open Sauce"/>
                <a:sym typeface="Open Sauce"/>
              </a:rPr>
              <a:t>Gap Analysis</a:t>
            </a:r>
          </a:p>
          <a:p>
            <a:pPr algn="l">
              <a:lnSpc>
                <a:spcPts val="3981"/>
              </a:lnSpc>
            </a:pPr>
            <a:r>
              <a:rPr lang="en-US" sz="2199" spc="127" dirty="0">
                <a:solidFill>
                  <a:srgbClr val="231F20"/>
                </a:solidFill>
                <a:latin typeface="Open Sauce"/>
                <a:ea typeface="Open Sauce"/>
                <a:cs typeface="Open Sauce"/>
                <a:sym typeface="Open Sauce"/>
              </a:rPr>
              <a:t>Conclusion</a:t>
            </a:r>
          </a:p>
        </p:txBody>
      </p:sp>
      <p:sp>
        <p:nvSpPr>
          <p:cNvPr id="14" name="TextBox 26">
            <a:extLst>
              <a:ext uri="{FF2B5EF4-FFF2-40B4-BE49-F238E27FC236}">
                <a16:creationId xmlns:a16="http://schemas.microsoft.com/office/drawing/2014/main" id="{16069D7D-E7C4-4DA5-92A3-A5D41095740E}"/>
              </a:ext>
            </a:extLst>
          </p:cNvPr>
          <p:cNvSpPr txBox="1"/>
          <p:nvPr/>
        </p:nvSpPr>
        <p:spPr>
          <a:xfrm>
            <a:off x="14630400" y="9766087"/>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01</a:t>
            </a:r>
          </a:p>
        </p:txBody>
      </p:sp>
      <p:pic>
        <p:nvPicPr>
          <p:cNvPr id="16" name="Picture 15">
            <a:extLst>
              <a:ext uri="{FF2B5EF4-FFF2-40B4-BE49-F238E27FC236}">
                <a16:creationId xmlns:a16="http://schemas.microsoft.com/office/drawing/2014/main" id="{6870CBDA-1A57-4F68-BC10-C33E469A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3216" y="2143125"/>
            <a:ext cx="5408984" cy="6000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TextBox 3"/>
          <p:cNvSpPr txBox="1"/>
          <p:nvPr/>
        </p:nvSpPr>
        <p:spPr>
          <a:xfrm>
            <a:off x="4495800" y="4187774"/>
            <a:ext cx="11083591" cy="1351524"/>
          </a:xfrm>
          <a:prstGeom prst="rect">
            <a:avLst/>
          </a:prstGeom>
        </p:spPr>
        <p:txBody>
          <a:bodyPr lIns="0" tIns="0" rIns="0" bIns="0" rtlCol="0" anchor="t">
            <a:spAutoFit/>
          </a:bodyPr>
          <a:lstStyle/>
          <a:p>
            <a:pPr marL="0" lvl="0" indent="0" algn="l">
              <a:lnSpc>
                <a:spcPts val="8896"/>
              </a:lnSpc>
              <a:spcBef>
                <a:spcPct val="0"/>
              </a:spcBef>
            </a:pPr>
            <a:r>
              <a:rPr lang="en-US" sz="13800" b="1" spc="631" dirty="0" smtClean="0">
                <a:solidFill>
                  <a:srgbClr val="FFFFFF"/>
                </a:solidFill>
                <a:latin typeface="Poppins Bold"/>
                <a:ea typeface="Poppins Bold"/>
                <a:cs typeface="Poppins Bold"/>
                <a:sym typeface="Poppins Bold"/>
              </a:rPr>
              <a:t>OVERVIEW</a:t>
            </a:r>
            <a:endParaRPr lang="en-US" sz="13800" b="1" spc="631" dirty="0">
              <a:solidFill>
                <a:srgbClr val="FFFFFF"/>
              </a:solidFill>
              <a:latin typeface="Poppins Bold"/>
              <a:ea typeface="Poppins Bold"/>
              <a:cs typeface="Poppins Bold"/>
              <a:sym typeface="Poppins Bold"/>
            </a:endParaRP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4486748" y="35669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388017" y="1088002"/>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7581839" y="1740498"/>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7907654" y="1028700"/>
            <a:ext cx="6922512" cy="2029012"/>
            <a:chOff x="0" y="0"/>
            <a:chExt cx="8627880" cy="2528862"/>
          </a:xfrm>
        </p:grpSpPr>
        <p:sp>
          <p:nvSpPr>
            <p:cNvPr id="15" name="Freeform 15"/>
            <p:cNvSpPr/>
            <p:nvPr/>
          </p:nvSpPr>
          <p:spPr>
            <a:xfrm>
              <a:off x="0" y="0"/>
              <a:ext cx="8684791" cy="2575388"/>
            </a:xfrm>
            <a:custGeom>
              <a:avLst/>
              <a:gdLst/>
              <a:ahLst/>
              <a:cxnLst/>
              <a:rect l="l" t="t" r="r" b="b"/>
              <a:pathLst>
                <a:path w="8684791" h="2575388">
                  <a:moveTo>
                    <a:pt x="7563990" y="0"/>
                  </a:moveTo>
                  <a:lnTo>
                    <a:pt x="0" y="0"/>
                  </a:lnTo>
                  <a:lnTo>
                    <a:pt x="980250" y="1105104"/>
                  </a:lnTo>
                  <a:cubicBezTo>
                    <a:pt x="1026462" y="1157217"/>
                    <a:pt x="1050236" y="1226255"/>
                    <a:pt x="1050236" y="1295125"/>
                  </a:cubicBezTo>
                  <a:cubicBezTo>
                    <a:pt x="1050236" y="1363994"/>
                    <a:pt x="1027205" y="1432362"/>
                    <a:pt x="980250" y="1485145"/>
                  </a:cubicBezTo>
                  <a:lnTo>
                    <a:pt x="743" y="2575388"/>
                  </a:lnTo>
                  <a:lnTo>
                    <a:pt x="7563396" y="2575388"/>
                  </a:lnTo>
                  <a:lnTo>
                    <a:pt x="8684791" y="1295125"/>
                  </a:lnTo>
                  <a:lnTo>
                    <a:pt x="7563990" y="0"/>
                  </a:lnTo>
                  <a:close/>
                </a:path>
              </a:pathLst>
            </a:custGeom>
            <a:solidFill>
              <a:srgbClr val="1C5739"/>
            </a:solidFill>
          </p:spPr>
        </p:sp>
      </p:grpSp>
      <p:grpSp>
        <p:nvGrpSpPr>
          <p:cNvPr id="16" name="Group 16"/>
          <p:cNvGrpSpPr/>
          <p:nvPr/>
        </p:nvGrpSpPr>
        <p:grpSpPr>
          <a:xfrm>
            <a:off x="11071418" y="3374528"/>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11732124" y="4006921"/>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4862548" y="3407790"/>
            <a:ext cx="6726701" cy="1880772"/>
            <a:chOff x="0" y="0"/>
            <a:chExt cx="8383831" cy="2344102"/>
          </a:xfrm>
        </p:grpSpPr>
        <p:sp>
          <p:nvSpPr>
            <p:cNvPr id="21" name="Freeform 21"/>
            <p:cNvSpPr/>
            <p:nvPr/>
          </p:nvSpPr>
          <p:spPr>
            <a:xfrm>
              <a:off x="0" y="0"/>
              <a:ext cx="8441291" cy="2390628"/>
            </a:xfrm>
            <a:custGeom>
              <a:avLst/>
              <a:gdLst/>
              <a:ahLst/>
              <a:cxnLst/>
              <a:rect l="l" t="t" r="r" b="b"/>
              <a:pathLst>
                <a:path w="8441291" h="2390628">
                  <a:moveTo>
                    <a:pt x="1099080" y="2390628"/>
                  </a:moveTo>
                  <a:lnTo>
                    <a:pt x="8441291" y="2390628"/>
                  </a:lnTo>
                  <a:lnTo>
                    <a:pt x="7496549" y="1376640"/>
                  </a:lnTo>
                  <a:cubicBezTo>
                    <a:pt x="7451661" y="1328335"/>
                    <a:pt x="7428568" y="1264341"/>
                    <a:pt x="7428568" y="1200503"/>
                  </a:cubicBezTo>
                  <a:cubicBezTo>
                    <a:pt x="7428568" y="1136664"/>
                    <a:pt x="7451084" y="1073292"/>
                    <a:pt x="7496549" y="1024365"/>
                  </a:cubicBezTo>
                  <a:lnTo>
                    <a:pt x="8440782" y="0"/>
                  </a:lnTo>
                  <a:lnTo>
                    <a:pt x="1099080" y="0"/>
                  </a:lnTo>
                  <a:lnTo>
                    <a:pt x="0" y="1199726"/>
                  </a:lnTo>
                  <a:lnTo>
                    <a:pt x="1099080" y="2390501"/>
                  </a:lnTo>
                  <a:close/>
                </a:path>
              </a:pathLst>
            </a:custGeom>
            <a:solidFill>
              <a:srgbClr val="397D5A"/>
            </a:solidFill>
          </p:spPr>
        </p:sp>
      </p:grpSp>
      <p:sp>
        <p:nvSpPr>
          <p:cNvPr id="22" name="Freeform 22"/>
          <p:cNvSpPr/>
          <p:nvPr/>
        </p:nvSpPr>
        <p:spPr>
          <a:xfrm>
            <a:off x="8920988" y="1496390"/>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23" name="Group 23"/>
          <p:cNvGrpSpPr/>
          <p:nvPr/>
        </p:nvGrpSpPr>
        <p:grpSpPr>
          <a:xfrm>
            <a:off x="7252100" y="5602887"/>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5" name="Group 25"/>
          <p:cNvGrpSpPr/>
          <p:nvPr/>
        </p:nvGrpSpPr>
        <p:grpSpPr>
          <a:xfrm>
            <a:off x="7418932" y="6255384"/>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7" name="Group 27"/>
          <p:cNvGrpSpPr/>
          <p:nvPr/>
        </p:nvGrpSpPr>
        <p:grpSpPr>
          <a:xfrm>
            <a:off x="7755734" y="5602887"/>
            <a:ext cx="7324445" cy="1971034"/>
            <a:chOff x="0" y="0"/>
            <a:chExt cx="9128830" cy="2456601"/>
          </a:xfrm>
        </p:grpSpPr>
        <p:sp>
          <p:nvSpPr>
            <p:cNvPr id="28" name="Freeform 28"/>
            <p:cNvSpPr/>
            <p:nvPr/>
          </p:nvSpPr>
          <p:spPr>
            <a:xfrm>
              <a:off x="0" y="0"/>
              <a:ext cx="9185741" cy="2503127"/>
            </a:xfrm>
            <a:custGeom>
              <a:avLst/>
              <a:gdLst/>
              <a:ahLst/>
              <a:cxnLst/>
              <a:rect l="l" t="t" r="r" b="b"/>
              <a:pathLst>
                <a:path w="9185741" h="2503127">
                  <a:moveTo>
                    <a:pt x="8003170" y="0"/>
                  </a:moveTo>
                  <a:lnTo>
                    <a:pt x="0" y="0"/>
                  </a:lnTo>
                  <a:lnTo>
                    <a:pt x="1037165" y="1073526"/>
                  </a:lnTo>
                  <a:cubicBezTo>
                    <a:pt x="1086060" y="1124150"/>
                    <a:pt x="1111215" y="1191215"/>
                    <a:pt x="1111215" y="1258117"/>
                  </a:cubicBezTo>
                  <a:cubicBezTo>
                    <a:pt x="1111215" y="1325019"/>
                    <a:pt x="1086846" y="1391433"/>
                    <a:pt x="1037165" y="1442708"/>
                  </a:cubicBezTo>
                  <a:lnTo>
                    <a:pt x="786" y="2503127"/>
                  </a:lnTo>
                  <a:lnTo>
                    <a:pt x="8002541" y="2503127"/>
                  </a:lnTo>
                  <a:lnTo>
                    <a:pt x="9185741" y="1258117"/>
                  </a:lnTo>
                  <a:lnTo>
                    <a:pt x="8003170" y="0"/>
                  </a:lnTo>
                  <a:close/>
                </a:path>
              </a:pathLst>
            </a:custGeom>
            <a:solidFill>
              <a:srgbClr val="1C5739"/>
            </a:solidFill>
          </p:spPr>
        </p:sp>
      </p:grpSp>
      <p:grpSp>
        <p:nvGrpSpPr>
          <p:cNvPr id="29" name="Group 29"/>
          <p:cNvGrpSpPr/>
          <p:nvPr/>
        </p:nvGrpSpPr>
        <p:grpSpPr>
          <a:xfrm>
            <a:off x="10865986" y="7974914"/>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1" name="Group 31"/>
          <p:cNvGrpSpPr/>
          <p:nvPr/>
        </p:nvGrpSpPr>
        <p:grpSpPr>
          <a:xfrm>
            <a:off x="11491107" y="8652885"/>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3" name="Group 33"/>
          <p:cNvGrpSpPr/>
          <p:nvPr/>
        </p:nvGrpSpPr>
        <p:grpSpPr>
          <a:xfrm>
            <a:off x="4409153" y="7903821"/>
            <a:ext cx="6970543" cy="2013761"/>
            <a:chOff x="0" y="0"/>
            <a:chExt cx="8687743" cy="2509853"/>
          </a:xfrm>
        </p:grpSpPr>
        <p:sp>
          <p:nvSpPr>
            <p:cNvPr id="34" name="Freeform 34"/>
            <p:cNvSpPr/>
            <p:nvPr/>
          </p:nvSpPr>
          <p:spPr>
            <a:xfrm>
              <a:off x="0" y="0"/>
              <a:ext cx="8745203" cy="2556379"/>
            </a:xfrm>
            <a:custGeom>
              <a:avLst/>
              <a:gdLst/>
              <a:ahLst/>
              <a:cxnLst/>
              <a:rect l="l" t="t" r="r" b="b"/>
              <a:pathLst>
                <a:path w="8745203" h="2556379">
                  <a:moveTo>
                    <a:pt x="1138921" y="2556379"/>
                  </a:moveTo>
                  <a:lnTo>
                    <a:pt x="8745203" y="2556379"/>
                  </a:lnTo>
                  <a:lnTo>
                    <a:pt x="7768297" y="1473982"/>
                  </a:lnTo>
                  <a:cubicBezTo>
                    <a:pt x="7721783" y="1422260"/>
                    <a:pt x="7697853" y="1353742"/>
                    <a:pt x="7697853" y="1285389"/>
                  </a:cubicBezTo>
                  <a:cubicBezTo>
                    <a:pt x="7697853" y="1217037"/>
                    <a:pt x="7721185" y="1149184"/>
                    <a:pt x="7768297" y="1096797"/>
                  </a:cubicBezTo>
                  <a:lnTo>
                    <a:pt x="8744695" y="0"/>
                  </a:lnTo>
                  <a:lnTo>
                    <a:pt x="1138921" y="0"/>
                  </a:lnTo>
                  <a:lnTo>
                    <a:pt x="0" y="1284558"/>
                  </a:lnTo>
                  <a:lnTo>
                    <a:pt x="1138921" y="2556252"/>
                  </a:lnTo>
                  <a:close/>
                </a:path>
              </a:pathLst>
            </a:custGeom>
            <a:solidFill>
              <a:srgbClr val="397D5A"/>
            </a:solidFill>
          </p:spPr>
        </p:sp>
      </p:grpSp>
      <p:sp>
        <p:nvSpPr>
          <p:cNvPr id="35" name="Freeform 35"/>
          <p:cNvSpPr/>
          <p:nvPr/>
        </p:nvSpPr>
        <p:spPr>
          <a:xfrm>
            <a:off x="9796204" y="3803705"/>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6" name="Freeform 36"/>
          <p:cNvSpPr/>
          <p:nvPr/>
        </p:nvSpPr>
        <p:spPr>
          <a:xfrm>
            <a:off x="8813074" y="6166496"/>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37" name="Freeform 37"/>
          <p:cNvSpPr/>
          <p:nvPr/>
        </p:nvSpPr>
        <p:spPr>
          <a:xfrm>
            <a:off x="9569870" y="8543126"/>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8" name="TextBox 38"/>
          <p:cNvSpPr txBox="1"/>
          <p:nvPr/>
        </p:nvSpPr>
        <p:spPr>
          <a:xfrm>
            <a:off x="230558" y="443610"/>
            <a:ext cx="5605439" cy="1114536"/>
          </a:xfrm>
          <a:prstGeom prst="rect">
            <a:avLst/>
          </a:prstGeom>
        </p:spPr>
        <p:txBody>
          <a:bodyPr lIns="0" tIns="0" rIns="0" bIns="0" rtlCol="0" anchor="t">
            <a:spAutoFit/>
          </a:bodyPr>
          <a:lstStyle/>
          <a:p>
            <a:pPr marL="0" lvl="0" indent="0" algn="l">
              <a:lnSpc>
                <a:spcPts val="8896"/>
              </a:lnSpc>
              <a:spcBef>
                <a:spcPct val="0"/>
              </a:spcBef>
            </a:pPr>
            <a:r>
              <a:rPr lang="en-US" sz="7200" b="1" spc="631" dirty="0">
                <a:solidFill>
                  <a:srgbClr val="FFFFFF"/>
                </a:solidFill>
                <a:latin typeface="Poppins Bold"/>
                <a:ea typeface="Poppins Bold"/>
                <a:cs typeface="Poppins Bold"/>
                <a:sym typeface="Poppins Bold"/>
              </a:rPr>
              <a:t>Overview</a:t>
            </a:r>
          </a:p>
        </p:txBody>
      </p:sp>
      <p:sp>
        <p:nvSpPr>
          <p:cNvPr id="39" name="TextBox 39"/>
          <p:cNvSpPr txBox="1"/>
          <p:nvPr/>
        </p:nvSpPr>
        <p:spPr>
          <a:xfrm>
            <a:off x="10012495" y="1390496"/>
            <a:ext cx="3636065" cy="1340728"/>
          </a:xfrm>
          <a:prstGeom prst="rect">
            <a:avLst/>
          </a:prstGeom>
        </p:spPr>
        <p:txBody>
          <a:bodyPr lIns="0" tIns="0" rIns="0" bIns="0" rtlCol="0" anchor="t">
            <a:spAutoFit/>
          </a:bodyPr>
          <a:lstStyle/>
          <a:p>
            <a:pPr algn="l">
              <a:lnSpc>
                <a:spcPts val="2840"/>
              </a:lnSpc>
            </a:pPr>
            <a:r>
              <a:rPr lang="en-US" sz="2058" b="1" u="sng" spc="201" dirty="0">
                <a:solidFill>
                  <a:srgbClr val="FFFFFF"/>
                </a:solidFill>
                <a:latin typeface="Open Sauce Bold"/>
                <a:ea typeface="Open Sauce Bold"/>
                <a:cs typeface="Open Sauce Bold"/>
                <a:sym typeface="Open Sauce Bold"/>
              </a:rPr>
              <a:t>Predictive Accuracy</a:t>
            </a:r>
          </a:p>
          <a:p>
            <a:pPr algn="l">
              <a:lnSpc>
                <a:spcPts val="2012"/>
              </a:lnSpc>
            </a:pPr>
            <a:endParaRPr lang="en-US" sz="2058" b="1" u="sng" spc="201" dirty="0">
              <a:solidFill>
                <a:srgbClr val="FFFFFF"/>
              </a:solidFill>
              <a:latin typeface="Open Sauce Bold"/>
              <a:ea typeface="Open Sauce Bold"/>
              <a:cs typeface="Open Sauce Bold"/>
              <a:sym typeface="Open Sauce Bold"/>
            </a:endParaRPr>
          </a:p>
          <a:p>
            <a:pPr marL="0" lvl="0" indent="0" algn="l">
              <a:lnSpc>
                <a:spcPts val="2012"/>
              </a:lnSpc>
              <a:spcBef>
                <a:spcPct val="0"/>
              </a:spcBef>
            </a:pPr>
            <a:r>
              <a:rPr lang="en-US" sz="1458" spc="142" dirty="0">
                <a:solidFill>
                  <a:srgbClr val="FFFFFF"/>
                </a:solidFill>
                <a:latin typeface="Open Sauce"/>
                <a:ea typeface="Open Sauce"/>
                <a:cs typeface="Open Sauce"/>
                <a:sym typeface="Open Sauce"/>
              </a:rPr>
              <a:t>Precisely forecast customer churn using advanced machine learning models.</a:t>
            </a:r>
          </a:p>
        </p:txBody>
      </p:sp>
      <p:sp>
        <p:nvSpPr>
          <p:cNvPr id="40" name="TextBox 40"/>
          <p:cNvSpPr txBox="1"/>
          <p:nvPr/>
        </p:nvSpPr>
        <p:spPr>
          <a:xfrm>
            <a:off x="6355585" y="1733387"/>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Poppins"/>
                <a:ea typeface="Poppins"/>
                <a:cs typeface="Poppins"/>
                <a:sym typeface="Poppins"/>
              </a:rPr>
              <a:t>01</a:t>
            </a:r>
          </a:p>
        </p:txBody>
      </p:sp>
      <p:sp>
        <p:nvSpPr>
          <p:cNvPr id="41" name="TextBox 41"/>
          <p:cNvSpPr txBox="1"/>
          <p:nvPr/>
        </p:nvSpPr>
        <p:spPr>
          <a:xfrm>
            <a:off x="12496329" y="3913450"/>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Poppins"/>
                <a:ea typeface="Poppins"/>
                <a:cs typeface="Poppins"/>
                <a:sym typeface="Poppins"/>
              </a:rPr>
              <a:t>02</a:t>
            </a:r>
          </a:p>
        </p:txBody>
      </p:sp>
      <p:sp>
        <p:nvSpPr>
          <p:cNvPr id="42" name="TextBox 42"/>
          <p:cNvSpPr txBox="1"/>
          <p:nvPr/>
        </p:nvSpPr>
        <p:spPr>
          <a:xfrm>
            <a:off x="10006611" y="6047351"/>
            <a:ext cx="3636065" cy="1517723"/>
          </a:xfrm>
          <a:prstGeom prst="rect">
            <a:avLst/>
          </a:prstGeom>
        </p:spPr>
        <p:txBody>
          <a:bodyPr lIns="0" tIns="0" rIns="0" bIns="0" rtlCol="0" anchor="t">
            <a:spAutoFit/>
          </a:bodyPr>
          <a:lstStyle/>
          <a:p>
            <a:pPr algn="l">
              <a:lnSpc>
                <a:spcPts val="2012"/>
              </a:lnSpc>
            </a:pPr>
            <a:r>
              <a:rPr lang="en-US" sz="2000" b="1" u="sng" spc="142" dirty="0">
                <a:solidFill>
                  <a:srgbClr val="FFFFFF"/>
                </a:solidFill>
                <a:latin typeface="Open Sauce"/>
                <a:ea typeface="Open Sauce"/>
                <a:cs typeface="Open Sauce"/>
                <a:sym typeface="Open Sauce"/>
              </a:rPr>
              <a:t>Retention Strategies</a:t>
            </a:r>
          </a:p>
          <a:p>
            <a:pPr algn="l">
              <a:lnSpc>
                <a:spcPts val="2012"/>
              </a:lnSpc>
            </a:pPr>
            <a:endParaRPr lang="en-US" sz="2000" b="1" u="sng" spc="142" dirty="0">
              <a:solidFill>
                <a:srgbClr val="FFFFFF"/>
              </a:solidFill>
              <a:latin typeface="Open Sauce"/>
              <a:ea typeface="Open Sauce"/>
              <a:cs typeface="Open Sauce"/>
              <a:sym typeface="Open Sauce"/>
            </a:endParaRPr>
          </a:p>
          <a:p>
            <a:pPr marL="0" lvl="0" indent="0" algn="l">
              <a:lnSpc>
                <a:spcPts val="2012"/>
              </a:lnSpc>
              <a:spcBef>
                <a:spcPct val="0"/>
              </a:spcBef>
            </a:pPr>
            <a:r>
              <a:rPr lang="en-US" sz="1458" spc="142" dirty="0">
                <a:solidFill>
                  <a:srgbClr val="FFFFFF"/>
                </a:solidFill>
                <a:latin typeface="Open Sauce"/>
                <a:ea typeface="Open Sauce"/>
                <a:cs typeface="Open Sauce"/>
                <a:sym typeface="Open Sauce"/>
              </a:rPr>
              <a:t>Develop data-driven, targeted interventions for enhanced customer loyalty.</a:t>
            </a:r>
          </a:p>
          <a:p>
            <a:pPr marL="0" lvl="0" indent="0" algn="l">
              <a:lnSpc>
                <a:spcPts val="2012"/>
              </a:lnSpc>
              <a:spcBef>
                <a:spcPct val="0"/>
              </a:spcBef>
            </a:pPr>
            <a:endParaRPr lang="en-US" sz="1458" spc="142" dirty="0">
              <a:solidFill>
                <a:srgbClr val="FFFFFF"/>
              </a:solidFill>
              <a:latin typeface="Open Sauce"/>
              <a:ea typeface="Open Sauce"/>
              <a:cs typeface="Open Sauce"/>
              <a:sym typeface="Open Sauce"/>
            </a:endParaRPr>
          </a:p>
        </p:txBody>
      </p:sp>
      <p:sp>
        <p:nvSpPr>
          <p:cNvPr id="43" name="TextBox 43"/>
          <p:cNvSpPr txBox="1"/>
          <p:nvPr/>
        </p:nvSpPr>
        <p:spPr>
          <a:xfrm>
            <a:off x="6077090" y="6201283"/>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Poppins"/>
                <a:ea typeface="Poppins"/>
                <a:cs typeface="Poppins"/>
                <a:sym typeface="Poppins"/>
              </a:rPr>
              <a:t>03</a:t>
            </a:r>
          </a:p>
        </p:txBody>
      </p:sp>
      <p:sp>
        <p:nvSpPr>
          <p:cNvPr id="44" name="TextBox 44"/>
          <p:cNvSpPr txBox="1"/>
          <p:nvPr/>
        </p:nvSpPr>
        <p:spPr>
          <a:xfrm>
            <a:off x="12519381" y="8626901"/>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Poppins"/>
                <a:ea typeface="Poppins"/>
                <a:cs typeface="Poppins"/>
                <a:sym typeface="Poppins"/>
              </a:rPr>
              <a:t>04</a:t>
            </a:r>
          </a:p>
        </p:txBody>
      </p:sp>
      <p:sp>
        <p:nvSpPr>
          <p:cNvPr id="45" name="TextBox 45"/>
          <p:cNvSpPr txBox="1"/>
          <p:nvPr/>
        </p:nvSpPr>
        <p:spPr>
          <a:xfrm>
            <a:off x="5938851" y="3890192"/>
            <a:ext cx="3636065" cy="1261243"/>
          </a:xfrm>
          <a:prstGeom prst="rect">
            <a:avLst/>
          </a:prstGeom>
        </p:spPr>
        <p:txBody>
          <a:bodyPr lIns="0" tIns="0" rIns="0" bIns="0" rtlCol="0" anchor="t">
            <a:spAutoFit/>
          </a:bodyPr>
          <a:lstStyle/>
          <a:p>
            <a:pPr algn="r">
              <a:lnSpc>
                <a:spcPts val="2012"/>
              </a:lnSpc>
            </a:pPr>
            <a:r>
              <a:rPr lang="en-US" sz="2000" b="1" u="sng" spc="142" dirty="0">
                <a:solidFill>
                  <a:srgbClr val="FFFFFF"/>
                </a:solidFill>
                <a:latin typeface="Open Sauce"/>
                <a:ea typeface="Open Sauce"/>
                <a:cs typeface="Open Sauce"/>
                <a:sym typeface="Open Sauce"/>
              </a:rPr>
              <a:t>Feature Identification</a:t>
            </a:r>
          </a:p>
          <a:p>
            <a:pPr algn="r">
              <a:lnSpc>
                <a:spcPts val="2012"/>
              </a:lnSpc>
            </a:pPr>
            <a:endParaRPr lang="en-US" sz="2000" b="1" u="sng" spc="142" dirty="0">
              <a:solidFill>
                <a:srgbClr val="FFFFFF"/>
              </a:solidFill>
              <a:latin typeface="Open Sauce"/>
              <a:ea typeface="Open Sauce"/>
              <a:cs typeface="Open Sauce"/>
              <a:sym typeface="Open Sauce"/>
            </a:endParaRPr>
          </a:p>
          <a:p>
            <a:pPr marL="0" lvl="0" indent="0" algn="r">
              <a:lnSpc>
                <a:spcPts val="2012"/>
              </a:lnSpc>
              <a:spcBef>
                <a:spcPct val="0"/>
              </a:spcBef>
            </a:pPr>
            <a:r>
              <a:rPr lang="en-US" sz="1458" spc="142" dirty="0">
                <a:solidFill>
                  <a:srgbClr val="FFFFFF"/>
                </a:solidFill>
                <a:latin typeface="Open Sauce"/>
                <a:ea typeface="Open Sauce"/>
                <a:cs typeface="Open Sauce"/>
                <a:sym typeface="Open Sauce"/>
              </a:rPr>
              <a:t>Uncover the most influential factors driving customer attrition.</a:t>
            </a:r>
          </a:p>
          <a:p>
            <a:pPr marL="0" lvl="0" indent="0" algn="r">
              <a:lnSpc>
                <a:spcPts val="2012"/>
              </a:lnSpc>
              <a:spcBef>
                <a:spcPct val="0"/>
              </a:spcBef>
            </a:pPr>
            <a:endParaRPr lang="en-US" sz="1458" spc="142" dirty="0">
              <a:solidFill>
                <a:srgbClr val="FFFFFF"/>
              </a:solidFill>
              <a:latin typeface="Open Sauce"/>
              <a:ea typeface="Open Sauce"/>
              <a:cs typeface="Open Sauce"/>
              <a:sym typeface="Open Sauce"/>
            </a:endParaRPr>
          </a:p>
        </p:txBody>
      </p:sp>
      <p:sp>
        <p:nvSpPr>
          <p:cNvPr id="46" name="TextBox 46"/>
          <p:cNvSpPr txBox="1"/>
          <p:nvPr/>
        </p:nvSpPr>
        <p:spPr>
          <a:xfrm>
            <a:off x="5701975" y="8466647"/>
            <a:ext cx="3636065" cy="1004762"/>
          </a:xfrm>
          <a:prstGeom prst="rect">
            <a:avLst/>
          </a:prstGeom>
        </p:spPr>
        <p:txBody>
          <a:bodyPr lIns="0" tIns="0" rIns="0" bIns="0" rtlCol="0" anchor="t">
            <a:spAutoFit/>
          </a:bodyPr>
          <a:lstStyle/>
          <a:p>
            <a:pPr algn="r">
              <a:lnSpc>
                <a:spcPts val="2012"/>
              </a:lnSpc>
            </a:pPr>
            <a:r>
              <a:rPr lang="en-US" sz="2000" b="1" u="sng" spc="142" dirty="0">
                <a:solidFill>
                  <a:srgbClr val="FFFFFF"/>
                </a:solidFill>
                <a:latin typeface="Open Sauce"/>
                <a:ea typeface="Open Sauce"/>
                <a:cs typeface="Open Sauce"/>
                <a:sym typeface="Open Sauce"/>
              </a:rPr>
              <a:t>Accuracy</a:t>
            </a:r>
          </a:p>
          <a:p>
            <a:pPr algn="r">
              <a:lnSpc>
                <a:spcPts val="2012"/>
              </a:lnSpc>
            </a:pPr>
            <a:endParaRPr lang="en-US" sz="1458" spc="142" dirty="0">
              <a:solidFill>
                <a:srgbClr val="FFFFFF"/>
              </a:solidFill>
              <a:latin typeface="Open Sauce"/>
              <a:ea typeface="Open Sauce"/>
              <a:cs typeface="Open Sauce"/>
              <a:sym typeface="Open Sauce"/>
            </a:endParaRPr>
          </a:p>
          <a:p>
            <a:pPr marL="0" lvl="0" indent="0" algn="r">
              <a:lnSpc>
                <a:spcPts val="2012"/>
              </a:lnSpc>
              <a:spcBef>
                <a:spcPct val="0"/>
              </a:spcBef>
            </a:pPr>
            <a:r>
              <a:rPr lang="en-US" sz="1458" spc="142" dirty="0">
                <a:solidFill>
                  <a:srgbClr val="FFFFFF"/>
                </a:solidFill>
                <a:latin typeface="Open Sauce"/>
                <a:ea typeface="Open Sauce"/>
                <a:cs typeface="Open Sauce"/>
                <a:sym typeface="Open Sauce"/>
              </a:rPr>
              <a:t>Evaluate machine learning models for accuracy.</a:t>
            </a:r>
          </a:p>
        </p:txBody>
      </p:sp>
      <p:sp>
        <p:nvSpPr>
          <p:cNvPr id="47" name="TextBox 47"/>
          <p:cNvSpPr txBox="1"/>
          <p:nvPr/>
        </p:nvSpPr>
        <p:spPr>
          <a:xfrm>
            <a:off x="230558" y="1494560"/>
            <a:ext cx="5463833" cy="2229906"/>
          </a:xfrm>
          <a:prstGeom prst="rect">
            <a:avLst/>
          </a:prstGeom>
        </p:spPr>
        <p:txBody>
          <a:bodyPr wrap="square" lIns="0" tIns="0" rIns="0" bIns="0" rtlCol="0" anchor="t">
            <a:spAutoFit/>
          </a:bodyPr>
          <a:lstStyle/>
          <a:p>
            <a:pPr marL="0" lvl="0" indent="0" algn="l">
              <a:lnSpc>
                <a:spcPts val="2455"/>
              </a:lnSpc>
              <a:spcBef>
                <a:spcPct val="0"/>
              </a:spcBef>
            </a:pPr>
            <a:r>
              <a:rPr lang="en-US" sz="2000" dirty="0">
                <a:solidFill>
                  <a:schemeClr val="bg1"/>
                </a:solidFill>
              </a:rPr>
              <a:t>Our project aims to empower businesses with actionable insights to effectively reduce customer churn. By developing a predictive model using demographic, usage, and billing data, we seek to identify key churn indicators, evaluate various machine learning algorithms, and recommend strategies to enhance customer retention.</a:t>
            </a:r>
            <a:endParaRPr lang="en-US" sz="2000" spc="174" dirty="0">
              <a:solidFill>
                <a:schemeClr val="bg1"/>
              </a:solidFill>
              <a:latin typeface="Open Sauce"/>
              <a:ea typeface="Open Sauce"/>
              <a:cs typeface="Open Sauce"/>
              <a:sym typeface="Open Sauce"/>
            </a:endParaRPr>
          </a:p>
        </p:txBody>
      </p:sp>
      <p:sp>
        <p:nvSpPr>
          <p:cNvPr id="48" name="TextBox 26">
            <a:extLst>
              <a:ext uri="{FF2B5EF4-FFF2-40B4-BE49-F238E27FC236}">
                <a16:creationId xmlns:a16="http://schemas.microsoft.com/office/drawing/2014/main" id="{1280B104-1441-4517-80C5-FAD804474AF3}"/>
              </a:ext>
            </a:extLst>
          </p:cNvPr>
          <p:cNvSpPr txBox="1"/>
          <p:nvPr/>
        </p:nvSpPr>
        <p:spPr>
          <a:xfrm>
            <a:off x="423755" y="9562090"/>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smtClean="0">
                <a:solidFill>
                  <a:srgbClr val="397D5A"/>
                </a:solidFill>
                <a:latin typeface="Open Sauce Bold"/>
                <a:ea typeface="Open Sauce Bold"/>
                <a:cs typeface="Open Sauce Bold"/>
                <a:sym typeface="Open Sauce Bold"/>
              </a:rPr>
              <a:t>02</a:t>
            </a:r>
            <a:endParaRPr lang="en-US" sz="2318" b="1" spc="227" dirty="0">
              <a:solidFill>
                <a:srgbClr val="397D5A"/>
              </a:solidFill>
              <a:latin typeface="Open Sauce Bold"/>
              <a:ea typeface="Open Sauce Bold"/>
              <a:cs typeface="Open Sauce Bold"/>
              <a:sym typeface="Open Sauce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TextBox 3"/>
          <p:cNvSpPr txBox="1"/>
          <p:nvPr/>
        </p:nvSpPr>
        <p:spPr>
          <a:xfrm>
            <a:off x="3200400" y="1866900"/>
            <a:ext cx="11083591" cy="5693866"/>
          </a:xfrm>
          <a:prstGeom prst="rect">
            <a:avLst/>
          </a:prstGeom>
        </p:spPr>
        <p:txBody>
          <a:bodyPr lIns="0" tIns="0" rIns="0" bIns="0" rtlCol="0" anchor="t">
            <a:spAutoFit/>
          </a:bodyPr>
          <a:lstStyle/>
          <a:p>
            <a:pPr algn="ctr">
              <a:lnSpc>
                <a:spcPts val="14776"/>
              </a:lnSpc>
            </a:pPr>
            <a:r>
              <a:rPr lang="en-US" sz="10000" b="1" spc="816" dirty="0">
                <a:solidFill>
                  <a:srgbClr val="FFFFFF"/>
                </a:solidFill>
                <a:latin typeface="Poppins Bold"/>
                <a:ea typeface="Poppins Bold"/>
                <a:cs typeface="Poppins Bold"/>
                <a:sym typeface="Poppins Bold"/>
              </a:rPr>
              <a:t>OUR CONTRIBUTION</a:t>
            </a:r>
          </a:p>
          <a:p>
            <a:pPr algn="ctr">
              <a:lnSpc>
                <a:spcPts val="14776"/>
              </a:lnSpc>
            </a:pPr>
            <a:r>
              <a:rPr lang="en-US" sz="10000" spc="1049" dirty="0">
                <a:solidFill>
                  <a:srgbClr val="FFFFFF"/>
                </a:solidFill>
                <a:latin typeface="Poppins"/>
                <a:ea typeface="Poppins"/>
                <a:cs typeface="Poppins"/>
                <a:sym typeface="Poppins"/>
              </a:rPr>
              <a:t> </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sp>
      <p:grpSp>
        <p:nvGrpSpPr>
          <p:cNvPr id="10" name="Group 10"/>
          <p:cNvGrpSpPr/>
          <p:nvPr/>
        </p:nvGrpSpPr>
        <p:grpSpPr>
          <a:xfrm>
            <a:off x="6596044" y="4621028"/>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2" name="TextBox 12"/>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2922890" y="873667"/>
            <a:ext cx="13295324" cy="1485888"/>
          </a:xfrm>
          <a:prstGeom prst="rect">
            <a:avLst/>
          </a:prstGeom>
        </p:spPr>
        <p:txBody>
          <a:bodyPr lIns="0" tIns="0" rIns="0" bIns="0" rtlCol="0" anchor="t">
            <a:spAutoFit/>
          </a:bodyPr>
          <a:lstStyle/>
          <a:p>
            <a:pPr marL="0" lvl="0" indent="0" algn="ctr">
              <a:lnSpc>
                <a:spcPts val="11502"/>
              </a:lnSpc>
              <a:spcBef>
                <a:spcPct val="0"/>
              </a:spcBef>
            </a:pPr>
            <a:r>
              <a:rPr lang="en-US" sz="8335" b="1" spc="816" dirty="0">
                <a:solidFill>
                  <a:srgbClr val="FFFFFF"/>
                </a:solidFill>
                <a:latin typeface="Poppins Bold"/>
                <a:ea typeface="Poppins Bold"/>
                <a:cs typeface="Poppins Bold"/>
                <a:sym typeface="Poppins Bold"/>
              </a:rPr>
              <a:t>OUR CONTRIBUTION</a:t>
            </a:r>
          </a:p>
        </p:txBody>
      </p:sp>
      <p:sp>
        <p:nvSpPr>
          <p:cNvPr id="14" name="TextBox 14"/>
          <p:cNvSpPr txBox="1"/>
          <p:nvPr/>
        </p:nvSpPr>
        <p:spPr>
          <a:xfrm>
            <a:off x="4211929" y="2696977"/>
            <a:ext cx="10229562" cy="1295401"/>
          </a:xfrm>
          <a:prstGeom prst="rect">
            <a:avLst/>
          </a:prstGeom>
        </p:spPr>
        <p:txBody>
          <a:bodyPr lIns="0" tIns="0" rIns="0" bIns="0" rtlCol="0" anchor="t">
            <a:spAutoFit/>
          </a:bodyPr>
          <a:lstStyle/>
          <a:p>
            <a:pPr marL="0" lvl="1" indent="0" algn="ctr">
              <a:lnSpc>
                <a:spcPts val="3461"/>
              </a:lnSpc>
              <a:spcBef>
                <a:spcPct val="0"/>
              </a:spcBef>
            </a:pPr>
            <a:r>
              <a:rPr lang="en-US" sz="2508" spc="245">
                <a:solidFill>
                  <a:srgbClr val="FFFFFF"/>
                </a:solidFill>
                <a:latin typeface="Open Sauce"/>
                <a:ea typeface="Open Sauce"/>
                <a:cs typeface="Open Sauce"/>
                <a:sym typeface="Open Sauce"/>
              </a:rPr>
              <a:t>Our project encompasses a robust methodology from raw data to actionable insights.</a:t>
            </a:r>
          </a:p>
          <a:p>
            <a:pPr algn="ctr">
              <a:lnSpc>
                <a:spcPts val="3461"/>
              </a:lnSpc>
              <a:spcBef>
                <a:spcPct val="0"/>
              </a:spcBef>
            </a:pPr>
            <a:endParaRPr lang="en-US" sz="2508" spc="245">
              <a:solidFill>
                <a:srgbClr val="FFFFFF"/>
              </a:solidFill>
              <a:latin typeface="Open Sauce"/>
              <a:ea typeface="Open Sauce"/>
              <a:cs typeface="Open Sauce"/>
              <a:sym typeface="Open Sauce"/>
            </a:endParaRPr>
          </a:p>
        </p:txBody>
      </p:sp>
      <p:grpSp>
        <p:nvGrpSpPr>
          <p:cNvPr id="15" name="Group 15"/>
          <p:cNvGrpSpPr/>
          <p:nvPr/>
        </p:nvGrpSpPr>
        <p:grpSpPr>
          <a:xfrm>
            <a:off x="11644331" y="4621028"/>
            <a:ext cx="47625" cy="4637272"/>
            <a:chOff x="0" y="0"/>
            <a:chExt cx="12543" cy="1221339"/>
          </a:xfrm>
        </p:grpSpPr>
        <p:sp>
          <p:nvSpPr>
            <p:cNvPr id="16" name="Freeform 16"/>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7" name="TextBox 17"/>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7779045" y="5870183"/>
            <a:ext cx="3164806" cy="787203"/>
          </a:xfrm>
          <a:prstGeom prst="rect">
            <a:avLst/>
          </a:prstGeom>
        </p:spPr>
        <p:txBody>
          <a:bodyPr wrap="square"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Exploratory Data Analysis (EDA)</a:t>
            </a:r>
          </a:p>
        </p:txBody>
      </p:sp>
      <p:sp>
        <p:nvSpPr>
          <p:cNvPr id="19" name="TextBox 19"/>
          <p:cNvSpPr txBox="1"/>
          <p:nvPr/>
        </p:nvSpPr>
        <p:spPr>
          <a:xfrm>
            <a:off x="2636454" y="5870907"/>
            <a:ext cx="2732632" cy="797081"/>
          </a:xfrm>
          <a:prstGeom prst="rect">
            <a:avLst/>
          </a:prstGeom>
        </p:spPr>
        <p:txBody>
          <a:bodyPr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Data Preparation</a:t>
            </a:r>
          </a:p>
        </p:txBody>
      </p:sp>
      <p:sp>
        <p:nvSpPr>
          <p:cNvPr id="20" name="TextBox 20"/>
          <p:cNvSpPr txBox="1"/>
          <p:nvPr/>
        </p:nvSpPr>
        <p:spPr>
          <a:xfrm>
            <a:off x="12918914" y="5870907"/>
            <a:ext cx="2732632" cy="797081"/>
          </a:xfrm>
          <a:prstGeom prst="rect">
            <a:avLst/>
          </a:prstGeom>
        </p:spPr>
        <p:txBody>
          <a:bodyPr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Feature Engineering</a:t>
            </a:r>
          </a:p>
        </p:txBody>
      </p:sp>
      <p:sp>
        <p:nvSpPr>
          <p:cNvPr id="21" name="TextBox 21"/>
          <p:cNvSpPr txBox="1"/>
          <p:nvPr/>
        </p:nvSpPr>
        <p:spPr>
          <a:xfrm>
            <a:off x="1828687" y="6939664"/>
            <a:ext cx="4468000" cy="1872487"/>
          </a:xfrm>
          <a:prstGeom prst="rect">
            <a:avLst/>
          </a:prstGeom>
        </p:spPr>
        <p:txBody>
          <a:bodyPr lIns="0" tIns="0" rIns="0" bIns="0" rtlCol="0" anchor="t">
            <a:spAutoFit/>
          </a:bodyPr>
          <a:lstStyle/>
          <a:p>
            <a:pPr algn="ctr">
              <a:lnSpc>
                <a:spcPts val="2545"/>
              </a:lnSpc>
            </a:pPr>
            <a:r>
              <a:rPr lang="en-US" sz="1844" spc="180" dirty="0">
                <a:solidFill>
                  <a:srgbClr val="231F20"/>
                </a:solidFill>
                <a:latin typeface="Open Sauce"/>
                <a:ea typeface="Open Sauce"/>
                <a:cs typeface="Open Sauce"/>
                <a:sym typeface="Open Sauce"/>
              </a:rPr>
              <a:t>Rigorous cleaning, transformation, and validation of raw customer data from sources like Kaggle to ensure quality and consistency for model training.</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22" name="TextBox 22"/>
          <p:cNvSpPr txBox="1"/>
          <p:nvPr/>
        </p:nvSpPr>
        <p:spPr>
          <a:xfrm>
            <a:off x="6923464" y="6885486"/>
            <a:ext cx="4468000" cy="2501179"/>
          </a:xfrm>
          <a:prstGeom prst="rect">
            <a:avLst/>
          </a:prstGeom>
        </p:spPr>
        <p:txBody>
          <a:bodyPr lIns="0" tIns="0" rIns="0" bIns="0" rtlCol="0" anchor="t">
            <a:spAutoFit/>
          </a:bodyPr>
          <a:lstStyle/>
          <a:p>
            <a:pPr algn="ctr">
              <a:lnSpc>
                <a:spcPts val="2545"/>
              </a:lnSpc>
            </a:pPr>
            <a:r>
              <a:rPr lang="en-US" sz="1844" spc="180" dirty="0">
                <a:solidFill>
                  <a:srgbClr val="231F20"/>
                </a:solidFill>
                <a:latin typeface="Open Sauce"/>
                <a:ea typeface="Open Sauce"/>
                <a:cs typeface="Open Sauce"/>
                <a:sym typeface="Open Sauce"/>
              </a:rPr>
              <a:t>Exploratory Data Analysis (EDA)</a:t>
            </a:r>
          </a:p>
          <a:p>
            <a:pPr algn="ctr">
              <a:lnSpc>
                <a:spcPts val="2545"/>
              </a:lnSpc>
            </a:pPr>
            <a:r>
              <a:rPr lang="en-US" sz="1844" spc="180" dirty="0">
                <a:solidFill>
                  <a:srgbClr val="231F20"/>
                </a:solidFill>
                <a:latin typeface="Open Sauce"/>
                <a:ea typeface="Open Sauce"/>
                <a:cs typeface="Open Sauce"/>
                <a:sym typeface="Open Sauce"/>
              </a:rPr>
              <a:t>In-depth statistical and visual analysis to uncover patterns, correlations, and anomalies within the dataset, providing foundational insights into customer behavior.</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23" name="TextBox 23"/>
          <p:cNvSpPr txBox="1"/>
          <p:nvPr/>
        </p:nvSpPr>
        <p:spPr>
          <a:xfrm>
            <a:off x="11963010" y="6885486"/>
            <a:ext cx="4468000" cy="2186833"/>
          </a:xfrm>
          <a:prstGeom prst="rect">
            <a:avLst/>
          </a:prstGeom>
        </p:spPr>
        <p:txBody>
          <a:bodyPr lIns="0" tIns="0" rIns="0" bIns="0" rtlCol="0" anchor="t">
            <a:spAutoFit/>
          </a:bodyPr>
          <a:lstStyle/>
          <a:p>
            <a:pPr algn="ctr">
              <a:lnSpc>
                <a:spcPts val="2545"/>
              </a:lnSpc>
            </a:pPr>
            <a:r>
              <a:rPr lang="en-US" sz="1844" spc="180" dirty="0">
                <a:solidFill>
                  <a:srgbClr val="231F20"/>
                </a:solidFill>
                <a:latin typeface="Open Sauce"/>
                <a:ea typeface="Open Sauce"/>
                <a:cs typeface="Open Sauce"/>
                <a:sym typeface="Open Sauce"/>
              </a:rPr>
              <a:t>Feature Engineering</a:t>
            </a:r>
          </a:p>
          <a:p>
            <a:pPr algn="ctr">
              <a:lnSpc>
                <a:spcPts val="2545"/>
              </a:lnSpc>
            </a:pPr>
            <a:r>
              <a:rPr lang="en-US" sz="1844" spc="180" dirty="0">
                <a:solidFill>
                  <a:srgbClr val="231F20"/>
                </a:solidFill>
                <a:latin typeface="Open Sauce"/>
                <a:ea typeface="Open Sauce"/>
                <a:cs typeface="Open Sauce"/>
                <a:sym typeface="Open Sauce"/>
              </a:rPr>
              <a:t>Creation of new, more informative features from existing data, enhancing the predictive power and interpretability of our models.</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24" name="Freeform 22">
            <a:extLst>
              <a:ext uri="{FF2B5EF4-FFF2-40B4-BE49-F238E27FC236}">
                <a16:creationId xmlns:a16="http://schemas.microsoft.com/office/drawing/2014/main" id="{729A9164-EAC8-44A6-BBA0-E2E26C3FA4E2}"/>
              </a:ext>
            </a:extLst>
          </p:cNvPr>
          <p:cNvSpPr/>
          <p:nvPr/>
        </p:nvSpPr>
        <p:spPr>
          <a:xfrm>
            <a:off x="3489033" y="4694492"/>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5" name="Freeform 21">
            <a:extLst>
              <a:ext uri="{FF2B5EF4-FFF2-40B4-BE49-F238E27FC236}">
                <a16:creationId xmlns:a16="http://schemas.microsoft.com/office/drawing/2014/main" id="{63883E57-D370-4651-AFE6-033268BCCCF0}"/>
              </a:ext>
            </a:extLst>
          </p:cNvPr>
          <p:cNvSpPr/>
          <p:nvPr/>
        </p:nvSpPr>
        <p:spPr>
          <a:xfrm>
            <a:off x="8839410" y="4652798"/>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6" name="Freeform 23">
            <a:extLst>
              <a:ext uri="{FF2B5EF4-FFF2-40B4-BE49-F238E27FC236}">
                <a16:creationId xmlns:a16="http://schemas.microsoft.com/office/drawing/2014/main" id="{C0BF1188-5731-421B-BA3B-205CD942990F}"/>
              </a:ext>
            </a:extLst>
          </p:cNvPr>
          <p:cNvSpPr/>
          <p:nvPr/>
        </p:nvSpPr>
        <p:spPr>
          <a:xfrm>
            <a:off x="13900578" y="4656226"/>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7" name="TextBox 26">
            <a:extLst>
              <a:ext uri="{FF2B5EF4-FFF2-40B4-BE49-F238E27FC236}">
                <a16:creationId xmlns:a16="http://schemas.microsoft.com/office/drawing/2014/main" id="{7F5E7283-96F2-4D2A-8113-F99C999EC5D4}"/>
              </a:ext>
            </a:extLst>
          </p:cNvPr>
          <p:cNvSpPr txBox="1"/>
          <p:nvPr/>
        </p:nvSpPr>
        <p:spPr>
          <a:xfrm>
            <a:off x="16420124" y="9703695"/>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smtClean="0">
                <a:solidFill>
                  <a:srgbClr val="397D5A"/>
                </a:solidFill>
                <a:latin typeface="Open Sauce Bold"/>
                <a:ea typeface="Open Sauce Bold"/>
                <a:cs typeface="Open Sauce Bold"/>
                <a:sym typeface="Open Sauce Bold"/>
              </a:rPr>
              <a:t>03</a:t>
            </a:r>
            <a:endParaRPr lang="en-US" sz="2318" b="1" spc="227" dirty="0">
              <a:solidFill>
                <a:srgbClr val="397D5A"/>
              </a:solidFill>
              <a:latin typeface="Open Sauce Bold"/>
              <a:ea typeface="Open Sauce Bold"/>
              <a:cs typeface="Open Sauce Bold"/>
              <a:sym typeface="Open Sauce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7" name="Freeform 7"/>
          <p:cNvSpPr/>
          <p:nvPr/>
        </p:nvSpPr>
        <p:spPr>
          <a:xfrm>
            <a:off x="12529477" y="4796058"/>
            <a:ext cx="1091273" cy="1006908"/>
          </a:xfrm>
          <a:custGeom>
            <a:avLst/>
            <a:gdLst/>
            <a:ahLst/>
            <a:cxnLst/>
            <a:rect l="l" t="t" r="r" b="b"/>
            <a:pathLst>
              <a:path w="1435116" h="1237070">
                <a:moveTo>
                  <a:pt x="0" y="0"/>
                </a:moveTo>
                <a:lnTo>
                  <a:pt x="1435115" y="0"/>
                </a:lnTo>
                <a:lnTo>
                  <a:pt x="1435115" y="1237069"/>
                </a:lnTo>
                <a:lnTo>
                  <a:pt x="0" y="123706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5">
              <a:alphaModFix amt="18000"/>
            </a:blip>
            <a:stretch>
              <a:fillRect t="-92914" b="-92914"/>
            </a:stretch>
          </a:blipFill>
        </p:spPr>
      </p:sp>
      <p:grpSp>
        <p:nvGrpSpPr>
          <p:cNvPr id="9" name="Group 9"/>
          <p:cNvGrpSpPr/>
          <p:nvPr/>
        </p:nvGrpSpPr>
        <p:grpSpPr>
          <a:xfrm>
            <a:off x="9429410" y="4743010"/>
            <a:ext cx="47625" cy="4637272"/>
            <a:chOff x="0" y="0"/>
            <a:chExt cx="12543" cy="1221339"/>
          </a:xfrm>
        </p:grpSpPr>
        <p:sp>
          <p:nvSpPr>
            <p:cNvPr id="10" name="Freeform 10"/>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1" name="TextBox 11"/>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2922890" y="873667"/>
            <a:ext cx="13295324" cy="1485888"/>
          </a:xfrm>
          <a:prstGeom prst="rect">
            <a:avLst/>
          </a:prstGeom>
        </p:spPr>
        <p:txBody>
          <a:bodyPr lIns="0" tIns="0" rIns="0" bIns="0" rtlCol="0" anchor="t">
            <a:spAutoFit/>
          </a:bodyPr>
          <a:lstStyle/>
          <a:p>
            <a:pPr marL="0" lvl="0" indent="0" algn="ctr">
              <a:lnSpc>
                <a:spcPts val="11502"/>
              </a:lnSpc>
              <a:spcBef>
                <a:spcPct val="0"/>
              </a:spcBef>
            </a:pPr>
            <a:r>
              <a:rPr lang="en-US" sz="8335" b="1" spc="816">
                <a:solidFill>
                  <a:srgbClr val="FFFFFF"/>
                </a:solidFill>
                <a:latin typeface="Poppins Bold"/>
                <a:ea typeface="Poppins Bold"/>
                <a:cs typeface="Poppins Bold"/>
                <a:sym typeface="Poppins Bold"/>
              </a:rPr>
              <a:t>OUR CONTRIBUTION</a:t>
            </a:r>
          </a:p>
        </p:txBody>
      </p:sp>
      <p:sp>
        <p:nvSpPr>
          <p:cNvPr id="13" name="TextBox 13"/>
          <p:cNvSpPr txBox="1"/>
          <p:nvPr/>
        </p:nvSpPr>
        <p:spPr>
          <a:xfrm>
            <a:off x="4211929" y="2696977"/>
            <a:ext cx="10229562" cy="1295401"/>
          </a:xfrm>
          <a:prstGeom prst="rect">
            <a:avLst/>
          </a:prstGeom>
        </p:spPr>
        <p:txBody>
          <a:bodyPr lIns="0" tIns="0" rIns="0" bIns="0" rtlCol="0" anchor="t">
            <a:spAutoFit/>
          </a:bodyPr>
          <a:lstStyle/>
          <a:p>
            <a:pPr marL="0" lvl="1" indent="0" algn="ctr">
              <a:lnSpc>
                <a:spcPts val="3461"/>
              </a:lnSpc>
              <a:spcBef>
                <a:spcPct val="0"/>
              </a:spcBef>
            </a:pPr>
            <a:r>
              <a:rPr lang="en-US" sz="2508" spc="245">
                <a:solidFill>
                  <a:srgbClr val="FFFFFF"/>
                </a:solidFill>
                <a:latin typeface="Open Sauce"/>
                <a:ea typeface="Open Sauce"/>
                <a:cs typeface="Open Sauce"/>
                <a:sym typeface="Open Sauce"/>
              </a:rPr>
              <a:t>Our project encompasses a robust methodology from raw data to actionable insights.</a:t>
            </a:r>
          </a:p>
          <a:p>
            <a:pPr algn="ctr">
              <a:lnSpc>
                <a:spcPts val="3461"/>
              </a:lnSpc>
              <a:spcBef>
                <a:spcPct val="0"/>
              </a:spcBef>
            </a:pPr>
            <a:endParaRPr lang="en-US" sz="2508" spc="245">
              <a:solidFill>
                <a:srgbClr val="FFFFFF"/>
              </a:solidFill>
              <a:latin typeface="Open Sauce"/>
              <a:ea typeface="Open Sauce"/>
              <a:cs typeface="Open Sauce"/>
              <a:sym typeface="Open Sauce"/>
            </a:endParaRPr>
          </a:p>
        </p:txBody>
      </p:sp>
      <p:sp>
        <p:nvSpPr>
          <p:cNvPr id="14" name="TextBox 14"/>
          <p:cNvSpPr txBox="1"/>
          <p:nvPr/>
        </p:nvSpPr>
        <p:spPr>
          <a:xfrm>
            <a:off x="11811000" y="5974152"/>
            <a:ext cx="2732632" cy="797081"/>
          </a:xfrm>
          <a:prstGeom prst="rect">
            <a:avLst/>
          </a:prstGeom>
        </p:spPr>
        <p:txBody>
          <a:bodyPr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Model Evaluation</a:t>
            </a:r>
          </a:p>
        </p:txBody>
      </p:sp>
      <p:sp>
        <p:nvSpPr>
          <p:cNvPr id="15" name="TextBox 15"/>
          <p:cNvSpPr txBox="1"/>
          <p:nvPr/>
        </p:nvSpPr>
        <p:spPr>
          <a:xfrm>
            <a:off x="4247944" y="5974153"/>
            <a:ext cx="2732632" cy="797081"/>
          </a:xfrm>
          <a:prstGeom prst="rect">
            <a:avLst/>
          </a:prstGeom>
        </p:spPr>
        <p:txBody>
          <a:bodyPr lIns="0" tIns="0" rIns="0" bIns="0" rtlCol="0" anchor="t">
            <a:spAutoFit/>
          </a:bodyPr>
          <a:lstStyle/>
          <a:p>
            <a:pPr algn="ctr">
              <a:lnSpc>
                <a:spcPts val="3231"/>
              </a:lnSpc>
            </a:pPr>
            <a:r>
              <a:rPr lang="en-US" sz="2341" b="1" spc="229" dirty="0">
                <a:solidFill>
                  <a:srgbClr val="231F20"/>
                </a:solidFill>
                <a:latin typeface="Open Sauce Bold"/>
                <a:ea typeface="Open Sauce Bold"/>
                <a:cs typeface="Open Sauce Bold"/>
                <a:sym typeface="Open Sauce Bold"/>
              </a:rPr>
              <a:t>Model Implementation</a:t>
            </a:r>
          </a:p>
        </p:txBody>
      </p:sp>
      <p:sp>
        <p:nvSpPr>
          <p:cNvPr id="16" name="TextBox 16"/>
          <p:cNvSpPr txBox="1"/>
          <p:nvPr/>
        </p:nvSpPr>
        <p:spPr>
          <a:xfrm>
            <a:off x="3380260" y="7025481"/>
            <a:ext cx="4468000" cy="2186833"/>
          </a:xfrm>
          <a:prstGeom prst="rect">
            <a:avLst/>
          </a:prstGeom>
        </p:spPr>
        <p:txBody>
          <a:bodyPr lIns="0" tIns="0" rIns="0" bIns="0" rtlCol="0" anchor="t">
            <a:spAutoFit/>
          </a:bodyPr>
          <a:lstStyle/>
          <a:p>
            <a:pPr algn="ctr">
              <a:lnSpc>
                <a:spcPts val="2545"/>
              </a:lnSpc>
            </a:pPr>
            <a:r>
              <a:rPr lang="en-US" sz="1844" spc="180" dirty="0">
                <a:solidFill>
                  <a:srgbClr val="231F20"/>
                </a:solidFill>
                <a:latin typeface="Open Sauce"/>
                <a:ea typeface="Open Sauce"/>
                <a:cs typeface="Open Sauce"/>
                <a:sym typeface="Open Sauce"/>
              </a:rPr>
              <a:t>Selection and training of appropriate machine learning algorithms (e.g., Random Forest, XGBoost) on the prepared dataset to build robust predictive models.</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17" name="TextBox 17"/>
          <p:cNvSpPr txBox="1"/>
          <p:nvPr/>
        </p:nvSpPr>
        <p:spPr>
          <a:xfrm>
            <a:off x="11058185" y="6771233"/>
            <a:ext cx="4468000" cy="2501179"/>
          </a:xfrm>
          <a:prstGeom prst="rect">
            <a:avLst/>
          </a:prstGeom>
        </p:spPr>
        <p:txBody>
          <a:bodyPr lIns="0" tIns="0" rIns="0" bIns="0" rtlCol="0" anchor="t">
            <a:spAutoFit/>
          </a:bodyPr>
          <a:lstStyle/>
          <a:p>
            <a:pPr algn="ctr">
              <a:lnSpc>
                <a:spcPts val="2545"/>
              </a:lnSpc>
            </a:pPr>
            <a:endParaRPr dirty="0"/>
          </a:p>
          <a:p>
            <a:pPr algn="ctr">
              <a:lnSpc>
                <a:spcPts val="2545"/>
              </a:lnSpc>
            </a:pPr>
            <a:r>
              <a:rPr lang="en-US" sz="1844" spc="180" dirty="0">
                <a:solidFill>
                  <a:srgbClr val="231F20"/>
                </a:solidFill>
                <a:latin typeface="Open Sauce"/>
                <a:ea typeface="Open Sauce"/>
                <a:cs typeface="Open Sauce"/>
                <a:sym typeface="Open Sauce"/>
              </a:rPr>
              <a:t>Comprehensive assessment of model performance using various metrics (accuracy, precision, recall, F1-score) to ensure reliability and generalization.</a:t>
            </a:r>
          </a:p>
          <a:p>
            <a:pPr algn="ctr">
              <a:lnSpc>
                <a:spcPts val="2545"/>
              </a:lnSpc>
            </a:pPr>
            <a:endParaRPr lang="en-US" sz="1844" spc="180" dirty="0">
              <a:solidFill>
                <a:srgbClr val="231F20"/>
              </a:solidFill>
              <a:latin typeface="Open Sauce"/>
              <a:ea typeface="Open Sauce"/>
              <a:cs typeface="Open Sauce"/>
              <a:sym typeface="Open Sauce"/>
            </a:endParaRPr>
          </a:p>
        </p:txBody>
      </p:sp>
      <p:sp>
        <p:nvSpPr>
          <p:cNvPr id="19" name="Freeform 22">
            <a:extLst>
              <a:ext uri="{FF2B5EF4-FFF2-40B4-BE49-F238E27FC236}">
                <a16:creationId xmlns:a16="http://schemas.microsoft.com/office/drawing/2014/main" id="{2F4BFF86-154B-48A6-AD26-CDBA9C2A3720}"/>
              </a:ext>
            </a:extLst>
          </p:cNvPr>
          <p:cNvSpPr/>
          <p:nvPr/>
        </p:nvSpPr>
        <p:spPr>
          <a:xfrm>
            <a:off x="5122610" y="4844576"/>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8" name="TextBox 26">
            <a:extLst>
              <a:ext uri="{FF2B5EF4-FFF2-40B4-BE49-F238E27FC236}">
                <a16:creationId xmlns:a16="http://schemas.microsoft.com/office/drawing/2014/main" id="{09615880-D8DC-47FE-8A47-3683CC85DF48}"/>
              </a:ext>
            </a:extLst>
          </p:cNvPr>
          <p:cNvSpPr txBox="1"/>
          <p:nvPr/>
        </p:nvSpPr>
        <p:spPr>
          <a:xfrm>
            <a:off x="16840200" y="9703695"/>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563240" y="2628900"/>
            <a:ext cx="11083591" cy="3680495"/>
          </a:xfrm>
          <a:prstGeom prst="rect">
            <a:avLst/>
          </a:prstGeom>
        </p:spPr>
        <p:txBody>
          <a:bodyPr lIns="0" tIns="0" rIns="0" bIns="0" rtlCol="0" anchor="t">
            <a:spAutoFit/>
          </a:bodyPr>
          <a:lstStyle/>
          <a:p>
            <a:pPr algn="ctr">
              <a:lnSpc>
                <a:spcPts val="14776"/>
              </a:lnSpc>
            </a:pPr>
            <a:r>
              <a:rPr lang="en-US" sz="10000" b="1" spc="816" dirty="0">
                <a:solidFill>
                  <a:srgbClr val="FFFFFF"/>
                </a:solidFill>
                <a:latin typeface="Poppins Bold"/>
                <a:ea typeface="Poppins Bold"/>
                <a:cs typeface="Poppins Bold"/>
                <a:sym typeface="Poppins Bold"/>
              </a:rPr>
              <a:t>BACKGROUND STUDY</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4" name="TextBox 24"/>
          <p:cNvSpPr txBox="1"/>
          <p:nvPr/>
        </p:nvSpPr>
        <p:spPr>
          <a:xfrm>
            <a:off x="1903977" y="1190035"/>
            <a:ext cx="5455117" cy="1573208"/>
          </a:xfrm>
          <a:prstGeom prst="rect">
            <a:avLst/>
          </a:prstGeom>
        </p:spPr>
        <p:txBody>
          <a:bodyPr lIns="0" tIns="0" rIns="0" bIns="0" rtlCol="0" anchor="t">
            <a:spAutoFit/>
          </a:bodyPr>
          <a:lstStyle/>
          <a:p>
            <a:pPr marL="0" lvl="0" indent="0" algn="l">
              <a:lnSpc>
                <a:spcPts val="5862"/>
              </a:lnSpc>
              <a:spcBef>
                <a:spcPct val="0"/>
              </a:spcBef>
            </a:pPr>
            <a:r>
              <a:rPr lang="en-US" sz="5921" b="1" spc="207" dirty="0">
                <a:solidFill>
                  <a:srgbClr val="040506"/>
                </a:solidFill>
                <a:latin typeface="Poppins"/>
                <a:ea typeface="Poppins"/>
                <a:cs typeface="Poppins"/>
                <a:sym typeface="Poppins"/>
              </a:rPr>
              <a:t>Background Study</a:t>
            </a:r>
          </a:p>
        </p:txBody>
      </p:sp>
      <p:sp>
        <p:nvSpPr>
          <p:cNvPr id="25" name="TextBox 25"/>
          <p:cNvSpPr txBox="1"/>
          <p:nvPr/>
        </p:nvSpPr>
        <p:spPr>
          <a:xfrm>
            <a:off x="1897351" y="3252949"/>
            <a:ext cx="5455117" cy="813043"/>
          </a:xfrm>
          <a:prstGeom prst="rect">
            <a:avLst/>
          </a:prstGeom>
        </p:spPr>
        <p:txBody>
          <a:bodyPr wrap="square" lIns="0" tIns="0" rIns="0" bIns="0" rtlCol="0" anchor="t">
            <a:spAutoFit/>
          </a:bodyPr>
          <a:lstStyle/>
          <a:p>
            <a:pPr algn="l">
              <a:lnSpc>
                <a:spcPts val="2055"/>
              </a:lnSpc>
              <a:spcBef>
                <a:spcPct val="0"/>
              </a:spcBef>
            </a:pPr>
            <a:r>
              <a:rPr lang="en-US" sz="2200" dirty="0"/>
              <a:t>Multiple studies analyzed customer churn prediction using telecom and financial datasets with various machine learning models.</a:t>
            </a:r>
            <a:endParaRPr lang="en-US" sz="2200" spc="145" dirty="0">
              <a:solidFill>
                <a:srgbClr val="231F20"/>
              </a:solidFill>
              <a:latin typeface="Open Sauce"/>
              <a:ea typeface="Open Sauce"/>
              <a:cs typeface="Open Sauce"/>
              <a:sym typeface="Open Sauce"/>
            </a:endParaRPr>
          </a:p>
        </p:txBody>
      </p:sp>
      <p:sp>
        <p:nvSpPr>
          <p:cNvPr id="26" name="TextBox 26"/>
          <p:cNvSpPr txBox="1"/>
          <p:nvPr/>
        </p:nvSpPr>
        <p:spPr>
          <a:xfrm>
            <a:off x="1903977" y="2806940"/>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01</a:t>
            </a:r>
          </a:p>
        </p:txBody>
      </p:sp>
      <p:sp>
        <p:nvSpPr>
          <p:cNvPr id="27" name="TextBox 27"/>
          <p:cNvSpPr txBox="1"/>
          <p:nvPr/>
        </p:nvSpPr>
        <p:spPr>
          <a:xfrm>
            <a:off x="1903977" y="4675420"/>
            <a:ext cx="5455117" cy="813043"/>
          </a:xfrm>
          <a:prstGeom prst="rect">
            <a:avLst/>
          </a:prstGeom>
        </p:spPr>
        <p:txBody>
          <a:bodyPr wrap="square" lIns="0" tIns="0" rIns="0" bIns="0" rtlCol="0" anchor="t">
            <a:spAutoFit/>
          </a:bodyPr>
          <a:lstStyle/>
          <a:p>
            <a:pPr algn="l">
              <a:lnSpc>
                <a:spcPts val="2055"/>
              </a:lnSpc>
              <a:spcBef>
                <a:spcPct val="0"/>
              </a:spcBef>
            </a:pPr>
            <a:r>
              <a:rPr lang="en-US" sz="2200" dirty="0"/>
              <a:t>Logistic Regression and Random Forest often performed well, with XGBoost showing top AUC scores (up to 93.3%).</a:t>
            </a:r>
            <a:endParaRPr lang="en-US" sz="2200" spc="145" dirty="0">
              <a:solidFill>
                <a:srgbClr val="231F20"/>
              </a:solidFill>
              <a:latin typeface="Open Sauce"/>
              <a:ea typeface="Open Sauce"/>
              <a:cs typeface="Open Sauce"/>
              <a:sym typeface="Open Sauce"/>
            </a:endParaRPr>
          </a:p>
        </p:txBody>
      </p:sp>
      <p:sp>
        <p:nvSpPr>
          <p:cNvPr id="28" name="TextBox 28"/>
          <p:cNvSpPr txBox="1"/>
          <p:nvPr/>
        </p:nvSpPr>
        <p:spPr>
          <a:xfrm>
            <a:off x="1903977" y="4225723"/>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02</a:t>
            </a:r>
          </a:p>
        </p:txBody>
      </p:sp>
      <p:sp>
        <p:nvSpPr>
          <p:cNvPr id="29" name="TextBox 29"/>
          <p:cNvSpPr txBox="1"/>
          <p:nvPr/>
        </p:nvSpPr>
        <p:spPr>
          <a:xfrm>
            <a:off x="1903977" y="6103833"/>
            <a:ext cx="5448491" cy="807913"/>
          </a:xfrm>
          <a:prstGeom prst="rect">
            <a:avLst/>
          </a:prstGeom>
        </p:spPr>
        <p:txBody>
          <a:bodyPr wrap="square" lIns="0" tIns="0" rIns="0" bIns="0" rtlCol="0" anchor="t">
            <a:spAutoFit/>
          </a:bodyPr>
          <a:lstStyle/>
          <a:p>
            <a:pPr algn="l">
              <a:lnSpc>
                <a:spcPts val="2055"/>
              </a:lnSpc>
              <a:spcBef>
                <a:spcPct val="0"/>
              </a:spcBef>
            </a:pPr>
            <a:r>
              <a:rPr lang="en-US" sz="2200" dirty="0"/>
              <a:t>Feature engineering, preprocessing, and handling class imbalance were key to boosting model performance.</a:t>
            </a:r>
            <a:endParaRPr lang="en-US" sz="2200" spc="145" dirty="0">
              <a:solidFill>
                <a:srgbClr val="231F20"/>
              </a:solidFill>
              <a:latin typeface="Open Sauce"/>
              <a:ea typeface="Open Sauce"/>
              <a:cs typeface="Open Sauce"/>
              <a:sym typeface="Open Sauce"/>
            </a:endParaRPr>
          </a:p>
        </p:txBody>
      </p:sp>
      <p:sp>
        <p:nvSpPr>
          <p:cNvPr id="30" name="TextBox 30"/>
          <p:cNvSpPr txBox="1"/>
          <p:nvPr/>
        </p:nvSpPr>
        <p:spPr>
          <a:xfrm>
            <a:off x="1897351" y="5687704"/>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03</a:t>
            </a:r>
          </a:p>
        </p:txBody>
      </p:sp>
      <p:sp>
        <p:nvSpPr>
          <p:cNvPr id="31" name="TextBox 31"/>
          <p:cNvSpPr txBox="1"/>
          <p:nvPr/>
        </p:nvSpPr>
        <p:spPr>
          <a:xfrm>
            <a:off x="1897350" y="7522833"/>
            <a:ext cx="5455117" cy="813043"/>
          </a:xfrm>
          <a:prstGeom prst="rect">
            <a:avLst/>
          </a:prstGeom>
        </p:spPr>
        <p:txBody>
          <a:bodyPr wrap="square" lIns="0" tIns="0" rIns="0" bIns="0" rtlCol="0" anchor="t">
            <a:spAutoFit/>
          </a:bodyPr>
          <a:lstStyle/>
          <a:p>
            <a:pPr algn="l">
              <a:lnSpc>
                <a:spcPts val="2055"/>
              </a:lnSpc>
              <a:spcBef>
                <a:spcPct val="0"/>
              </a:spcBef>
            </a:pPr>
            <a:r>
              <a:rPr lang="en-US" sz="2200" dirty="0"/>
              <a:t>Explainable AI tools like SHAP and LIME improved model interpretability and business relevance.</a:t>
            </a:r>
            <a:endParaRPr lang="en-US" sz="2200" spc="145" dirty="0">
              <a:solidFill>
                <a:srgbClr val="231F20"/>
              </a:solidFill>
              <a:latin typeface="Open Sauce"/>
              <a:ea typeface="Open Sauce"/>
              <a:cs typeface="Open Sauce"/>
              <a:sym typeface="Open Sauce"/>
            </a:endParaRPr>
          </a:p>
        </p:txBody>
      </p:sp>
      <p:sp>
        <p:nvSpPr>
          <p:cNvPr id="32" name="TextBox 32"/>
          <p:cNvSpPr txBox="1"/>
          <p:nvPr/>
        </p:nvSpPr>
        <p:spPr>
          <a:xfrm>
            <a:off x="1897351" y="7110175"/>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04</a:t>
            </a: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4" name="TextBox 34"/>
          <p:cNvSpPr txBox="1"/>
          <p:nvPr/>
        </p:nvSpPr>
        <p:spPr>
          <a:xfrm>
            <a:off x="1910604" y="8519350"/>
            <a:ext cx="3465904" cy="376456"/>
          </a:xfrm>
          <a:prstGeom prst="rect">
            <a:avLst/>
          </a:prstGeom>
        </p:spPr>
        <p:txBody>
          <a:bodyPr lIns="0" tIns="0" rIns="0" bIns="0" rtlCol="0" anchor="t">
            <a:spAutoFit/>
          </a:bodyPr>
          <a:lstStyle/>
          <a:p>
            <a:pPr marL="0" lvl="0" indent="0" algn="l">
              <a:lnSpc>
                <a:spcPts val="3199"/>
              </a:lnSpc>
              <a:spcBef>
                <a:spcPct val="0"/>
              </a:spcBef>
            </a:pPr>
            <a:r>
              <a:rPr lang="en-US" sz="2318" b="1" spc="227" dirty="0">
                <a:solidFill>
                  <a:srgbClr val="397D5A"/>
                </a:solidFill>
                <a:latin typeface="Open Sauce Bold"/>
                <a:ea typeface="Open Sauce Bold"/>
                <a:cs typeface="Open Sauce Bold"/>
                <a:sym typeface="Open Sauce Bold"/>
              </a:rPr>
              <a:t>05</a:t>
            </a:r>
          </a:p>
        </p:txBody>
      </p:sp>
      <p:sp>
        <p:nvSpPr>
          <p:cNvPr id="35" name="TextBox 35"/>
          <p:cNvSpPr txBox="1"/>
          <p:nvPr/>
        </p:nvSpPr>
        <p:spPr>
          <a:xfrm>
            <a:off x="1910604" y="8952708"/>
            <a:ext cx="5448490" cy="807913"/>
          </a:xfrm>
          <a:prstGeom prst="rect">
            <a:avLst/>
          </a:prstGeom>
        </p:spPr>
        <p:txBody>
          <a:bodyPr wrap="square" lIns="0" tIns="0" rIns="0" bIns="0" rtlCol="0" anchor="t">
            <a:spAutoFit/>
          </a:bodyPr>
          <a:lstStyle/>
          <a:p>
            <a:pPr algn="l">
              <a:lnSpc>
                <a:spcPts val="2055"/>
              </a:lnSpc>
              <a:spcBef>
                <a:spcPct val="0"/>
              </a:spcBef>
            </a:pPr>
            <a:r>
              <a:rPr lang="en-US" sz="2200" dirty="0"/>
              <a:t>Deep learning and causal analysis offered predictive power and strategic insights to reduce churn and improve customer retention.</a:t>
            </a:r>
            <a:endParaRPr lang="en-US" sz="2200" spc="145" dirty="0">
              <a:solidFill>
                <a:srgbClr val="231F20"/>
              </a:solidFill>
              <a:latin typeface="Open Sauce"/>
              <a:ea typeface="Open Sauce"/>
              <a:cs typeface="Open Sauce"/>
              <a:sym typeface="Open Sauce"/>
            </a:endParaRPr>
          </a:p>
        </p:txBody>
      </p:sp>
      <p:pic>
        <p:nvPicPr>
          <p:cNvPr id="45" name="Picture 44">
            <a:extLst>
              <a:ext uri="{FF2B5EF4-FFF2-40B4-BE49-F238E27FC236}">
                <a16:creationId xmlns:a16="http://schemas.microsoft.com/office/drawing/2014/main" id="{7AAA5CD9-EEB3-407C-B7E0-BDC8AAF001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7965128" y="2806940"/>
            <a:ext cx="8744064" cy="6899450"/>
          </a:xfrm>
          <a:prstGeom prst="rect">
            <a:avLst/>
          </a:prstGeom>
        </p:spPr>
      </p:pic>
      <p:sp>
        <p:nvSpPr>
          <p:cNvPr id="16" name="TextBox 26">
            <a:extLst>
              <a:ext uri="{FF2B5EF4-FFF2-40B4-BE49-F238E27FC236}">
                <a16:creationId xmlns:a16="http://schemas.microsoft.com/office/drawing/2014/main" id="{A2D0D05B-4A40-4F44-96E2-628FAF20B721}"/>
              </a:ext>
            </a:extLst>
          </p:cNvPr>
          <p:cNvSpPr txBox="1"/>
          <p:nvPr/>
        </p:nvSpPr>
        <p:spPr>
          <a:xfrm>
            <a:off x="17344452" y="9803033"/>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dirty="0" smtClean="0">
                <a:solidFill>
                  <a:srgbClr val="397D5A"/>
                </a:solidFill>
                <a:latin typeface="Open Sauce Bold"/>
                <a:ea typeface="Open Sauce Bold"/>
                <a:cs typeface="Open Sauce Bold"/>
                <a:sym typeface="Open Sauce Bold"/>
              </a:rPr>
              <a:t>05</a:t>
            </a:r>
            <a:endParaRPr lang="en-US" sz="2318" b="1" spc="227" dirty="0">
              <a:solidFill>
                <a:srgbClr val="397D5A"/>
              </a:solidFill>
              <a:latin typeface="Open Sauce Bold"/>
              <a:ea typeface="Open Sauce Bold"/>
              <a:cs typeface="Open Sauce Bold"/>
              <a:sym typeface="Open Sau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663</Words>
  <Application>Microsoft Office PowerPoint</Application>
  <PresentationFormat>Custom</PresentationFormat>
  <Paragraphs>115</Paragraphs>
  <Slides>18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Poppins Semi-Bold</vt:lpstr>
      <vt:lpstr>Arial Black</vt:lpstr>
      <vt:lpstr>Public Sans</vt:lpstr>
      <vt:lpstr>Open Sauce Bold</vt:lpstr>
      <vt:lpstr>Calibri</vt:lpstr>
      <vt:lpstr>Arial</vt:lpstr>
      <vt:lpstr>Open Sauce</vt:lpstr>
      <vt:lpstr>Segoe UI Emoji</vt:lpstr>
      <vt:lpstr>Poppins</vt:lpstr>
      <vt:lpstr>Open Sauce Italics</vt:lpstr>
      <vt:lpstr>Times New Roman</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dc:title>
  <cp:lastModifiedBy>user</cp:lastModifiedBy>
  <cp:revision>41</cp:revision>
  <dcterms:created xsi:type="dcterms:W3CDTF">2006-08-16T00:00:00Z</dcterms:created>
  <dcterms:modified xsi:type="dcterms:W3CDTF">2025-08-03T08:46:05Z</dcterms:modified>
  <dc:identifier>DAGu-nEwI4c</dc:identifier>
</cp:coreProperties>
</file>